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63" r:id="rId5"/>
    <p:sldId id="257" r:id="rId6"/>
    <p:sldId id="265" r:id="rId7"/>
    <p:sldId id="267" r:id="rId8"/>
    <p:sldId id="266" r:id="rId9"/>
    <p:sldId id="259" r:id="rId10"/>
    <p:sldId id="268" r:id="rId11"/>
    <p:sldId id="271" r:id="rId12"/>
    <p:sldId id="270" r:id="rId13"/>
    <p:sldId id="269" r:id="rId14"/>
    <p:sldId id="274" r:id="rId15"/>
    <p:sldId id="273" r:id="rId16"/>
    <p:sldId id="272" r:id="rId17"/>
    <p:sldId id="275" r:id="rId18"/>
    <p:sldId id="276" r:id="rId19"/>
    <p:sldId id="260" r:id="rId20"/>
    <p:sldId id="279" r:id="rId21"/>
    <p:sldId id="277"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20/09/2015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20/09/2015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20/09/2015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20/09/2015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5" name="4 Terminador"/>
          <p:cNvSpPr/>
          <p:nvPr/>
        </p:nvSpPr>
        <p:spPr>
          <a:xfrm>
            <a:off x="1475656" y="5517232"/>
            <a:ext cx="6480720" cy="864096"/>
          </a:xfrm>
          <a:prstGeom prst="flowChartTerminator">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smtClean="0"/>
              <a:t>BASADO EN MARCOS 3:14</a:t>
            </a:r>
            <a:endParaRPr lang="es-CO" sz="32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2060848"/>
            <a:ext cx="3888432"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Terminador"/>
          <p:cNvSpPr/>
          <p:nvPr/>
        </p:nvSpPr>
        <p:spPr>
          <a:xfrm>
            <a:off x="539552" y="620688"/>
            <a:ext cx="8280920" cy="1080120"/>
          </a:xfrm>
          <a:prstGeom prst="flowChartTerminator">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dirty="0">
                <a:latin typeface="Algerian" pitchFamily="82" charset="0"/>
              </a:rPr>
              <a:t>IDENTIFICÁNDONOS CON JESÚS</a:t>
            </a:r>
          </a:p>
        </p:txBody>
      </p:sp>
    </p:spTree>
    <p:extLst>
      <p:ext uri="{BB962C8B-B14F-4D97-AF65-F5344CB8AC3E}">
        <p14:creationId xmlns:p14="http://schemas.microsoft.com/office/powerpoint/2010/main" val="366096846"/>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lstStyle/>
          <a:p>
            <a:r>
              <a:rPr lang="es-CO" dirty="0"/>
              <a:t>IDENTIFICÁNDONOS CON JESÚS</a:t>
            </a:r>
          </a:p>
        </p:txBody>
      </p:sp>
      <p:sp>
        <p:nvSpPr>
          <p:cNvPr id="3" name="2 Marcador de contenido"/>
          <p:cNvSpPr>
            <a:spLocks noGrp="1"/>
          </p:cNvSpPr>
          <p:nvPr>
            <p:ph idx="1"/>
          </p:nvPr>
        </p:nvSpPr>
        <p:spPr>
          <a:xfrm>
            <a:off x="457200" y="1600200"/>
            <a:ext cx="8229600" cy="5069160"/>
          </a:xfrm>
          <a:gradFill>
            <a:gsLst>
              <a:gs pos="0">
                <a:srgbClr val="FFEFD1"/>
              </a:gs>
              <a:gs pos="64999">
                <a:srgbClr val="F0EBD5"/>
              </a:gs>
              <a:gs pos="100000">
                <a:srgbClr val="D1C39F"/>
              </a:gs>
            </a:gsLst>
            <a:lin ang="5400000" scaled="0"/>
          </a:gradFill>
        </p:spPr>
        <p:txBody>
          <a:bodyPr>
            <a:noAutofit/>
          </a:bodyPr>
          <a:lstStyle/>
          <a:p>
            <a:pPr marL="0" indent="0">
              <a:buNone/>
            </a:pPr>
            <a:r>
              <a:rPr lang="es-CO" sz="2800" b="1" dirty="0"/>
              <a:t>INTRODUCCION:</a:t>
            </a:r>
          </a:p>
          <a:p>
            <a:pPr marL="0" indent="0">
              <a:buNone/>
            </a:pPr>
            <a:r>
              <a:rPr lang="es-CO" sz="2400" dirty="0" smtClean="0"/>
              <a:t>Si </a:t>
            </a:r>
            <a:r>
              <a:rPr lang="es-CO" sz="2400" dirty="0"/>
              <a:t>somos </a:t>
            </a:r>
            <a:r>
              <a:rPr lang="es-CO" sz="2400" dirty="0" smtClean="0"/>
              <a:t>cristianos nos </a:t>
            </a:r>
            <a:r>
              <a:rPr lang="es-CO" sz="2400" dirty="0"/>
              <a:t>vamos a identificar con lo que somos, el ser cristianos no </a:t>
            </a:r>
            <a:r>
              <a:rPr lang="es-CO" sz="2400" dirty="0" smtClean="0"/>
              <a:t>es solo </a:t>
            </a:r>
            <a:r>
              <a:rPr lang="es-CO" sz="2400" dirty="0"/>
              <a:t>de palabra sino de hecho y en verdad. Hay características que nos </a:t>
            </a:r>
            <a:r>
              <a:rPr lang="es-CO" sz="2400" dirty="0" smtClean="0"/>
              <a:t>identifican como </a:t>
            </a:r>
            <a:r>
              <a:rPr lang="es-CO" sz="2400" dirty="0"/>
              <a:t>cristianos seguidores de Cristo.</a:t>
            </a:r>
          </a:p>
          <a:p>
            <a:endParaRPr lang="es-CO" sz="2400" dirty="0" smtClean="0"/>
          </a:p>
          <a:p>
            <a:pPr marL="400050" lvl="1" indent="0">
              <a:buNone/>
            </a:pPr>
            <a:r>
              <a:rPr lang="es-CO" sz="2400" dirty="0" smtClean="0"/>
              <a:t>Por </a:t>
            </a:r>
            <a:r>
              <a:rPr lang="es-CO" sz="2400" dirty="0"/>
              <a:t>ejemplo los doctores se identifican por su vestimenta blancas, si vemos a </a:t>
            </a:r>
            <a:r>
              <a:rPr lang="es-CO" sz="2400" dirty="0" smtClean="0"/>
              <a:t>alguien vestido </a:t>
            </a:r>
            <a:r>
              <a:rPr lang="es-CO" sz="2400" dirty="0"/>
              <a:t>de blanco sabemos que es doctor o enfermera, si vemos a alguien vestido </a:t>
            </a:r>
            <a:r>
              <a:rPr lang="es-CO" sz="2400" dirty="0" smtClean="0"/>
              <a:t>de militar </a:t>
            </a:r>
            <a:r>
              <a:rPr lang="es-CO" sz="2400" dirty="0"/>
              <a:t>sabemos que su vestimenta lo identifica como militar. Y así cada institución </a:t>
            </a:r>
            <a:r>
              <a:rPr lang="es-CO" sz="2400" dirty="0" smtClean="0"/>
              <a:t>se identifica </a:t>
            </a:r>
            <a:r>
              <a:rPr lang="es-CO" sz="2400" dirty="0"/>
              <a:t>por la vestimenta o algún emblema que lleve puesto</a:t>
            </a:r>
            <a:r>
              <a:rPr lang="es-CO" sz="2400" dirty="0" smtClean="0"/>
              <a:t>.</a:t>
            </a:r>
            <a:endParaRPr lang="es-CO" sz="2400" dirty="0"/>
          </a:p>
        </p:txBody>
      </p:sp>
    </p:spTree>
    <p:extLst>
      <p:ext uri="{BB962C8B-B14F-4D97-AF65-F5344CB8AC3E}">
        <p14:creationId xmlns:p14="http://schemas.microsoft.com/office/powerpoint/2010/main" val="301654678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760640"/>
          </a:xfrm>
          <a:gradFill>
            <a:gsLst>
              <a:gs pos="0">
                <a:srgbClr val="FFEFD1"/>
              </a:gs>
              <a:gs pos="64999">
                <a:srgbClr val="F0EBD5"/>
              </a:gs>
              <a:gs pos="100000">
                <a:srgbClr val="D1C39F"/>
              </a:gs>
            </a:gsLst>
            <a:lin ang="5400000" scaled="0"/>
          </a:gradFill>
        </p:spPr>
        <p:txBody>
          <a:bodyPr>
            <a:normAutofit/>
          </a:bodyPr>
          <a:lstStyle/>
          <a:p>
            <a:pPr marL="0" indent="0">
              <a:buNone/>
            </a:pPr>
            <a:endParaRPr lang="es-CO" dirty="0" smtClean="0"/>
          </a:p>
          <a:p>
            <a:r>
              <a:rPr lang="es-CO" dirty="0" smtClean="0"/>
              <a:t>El </a:t>
            </a:r>
            <a:r>
              <a:rPr lang="es-CO" dirty="0"/>
              <a:t>cristiano tiene características que lo identifican como lo que es un cristiano verdadero que no se avergüenza de Cristo. Pero lamentablemente muchos cristianos se avergüenzan de Cristo por su manera de ser, por su vida que no la están llevando </a:t>
            </a:r>
            <a:r>
              <a:rPr lang="es-CO" dirty="0" smtClean="0"/>
              <a:t>como realmente </a:t>
            </a:r>
            <a:r>
              <a:rPr lang="es-CO" dirty="0"/>
              <a:t>deberían de llevarla. Y al no llevarla como es, no se están </a:t>
            </a:r>
            <a:r>
              <a:rPr lang="es-CO" dirty="0" smtClean="0"/>
              <a:t>identificando como </a:t>
            </a:r>
            <a:r>
              <a:rPr lang="es-CO" dirty="0"/>
              <a:t>cristianos, sino como mundanos</a:t>
            </a:r>
            <a:r>
              <a:rPr lang="es-CO" dirty="0" smtClean="0"/>
              <a:t>.</a:t>
            </a:r>
            <a:endParaRPr lang="es-CO" dirty="0"/>
          </a:p>
          <a:p>
            <a:endParaRPr lang="es-CO" dirty="0"/>
          </a:p>
        </p:txBody>
      </p:sp>
    </p:spTree>
    <p:extLst>
      <p:ext uri="{BB962C8B-B14F-4D97-AF65-F5344CB8AC3E}">
        <p14:creationId xmlns:p14="http://schemas.microsoft.com/office/powerpoint/2010/main" val="32106719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2818656" cy="6034682"/>
          </a:xfrm>
          <a:solidFill>
            <a:schemeClr val="accent1">
              <a:lumMod val="20000"/>
              <a:lumOff val="80000"/>
            </a:schemeClr>
          </a:solidFill>
        </p:spPr>
        <p:txBody>
          <a:bodyPr>
            <a:normAutofit/>
          </a:bodyPr>
          <a:lstStyle/>
          <a:p>
            <a:r>
              <a:rPr lang="es-CO" sz="2800" dirty="0" smtClean="0"/>
              <a:t>En la foto de la portada se ve un hombre con la luz derrastra como algo pesado he incomodo, en lugar de llevarla adelante para que todos lo vean y le alumbre el camino por donde va. </a:t>
            </a:r>
            <a:endParaRPr lang="es-CO" sz="2800"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419872" y="260648"/>
            <a:ext cx="5544616" cy="5256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419872" y="5517232"/>
            <a:ext cx="5472608" cy="830997"/>
          </a:xfrm>
          <a:prstGeom prst="rect">
            <a:avLst/>
          </a:prstGeom>
          <a:solidFill>
            <a:schemeClr val="accent3">
              <a:lumMod val="40000"/>
              <a:lumOff val="60000"/>
            </a:schemeClr>
          </a:solidFill>
        </p:spPr>
        <p:txBody>
          <a:bodyPr wrap="square">
            <a:spAutoFit/>
          </a:bodyPr>
          <a:lstStyle/>
          <a:p>
            <a:pPr algn="ctr"/>
            <a:r>
              <a:rPr lang="es-CO" sz="2400" b="1" dirty="0"/>
              <a:t>Lo hace como si le diese vergüenza mostrar la luz. </a:t>
            </a:r>
          </a:p>
        </p:txBody>
      </p:sp>
    </p:spTree>
    <p:extLst>
      <p:ext uri="{BB962C8B-B14F-4D97-AF65-F5344CB8AC3E}">
        <p14:creationId xmlns:p14="http://schemas.microsoft.com/office/powerpoint/2010/main" val="3593223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80">
                                          <p:stCondLst>
                                            <p:cond delay="0"/>
                                          </p:stCondLst>
                                        </p:cTn>
                                        <p:tgtEl>
                                          <p:spTgt spid="2050"/>
                                        </p:tgtEl>
                                      </p:cBhvr>
                                    </p:animEffect>
                                    <p:anim calcmode="lin" valueType="num">
                                      <p:cBhvr>
                                        <p:cTn id="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0"/>
                                        </p:tgtEl>
                                      </p:cBhvr>
                                      <p:to x="100000" y="60000"/>
                                    </p:animScale>
                                    <p:animScale>
                                      <p:cBhvr>
                                        <p:cTn id="14" dur="166" decel="50000">
                                          <p:stCondLst>
                                            <p:cond delay="676"/>
                                          </p:stCondLst>
                                        </p:cTn>
                                        <p:tgtEl>
                                          <p:spTgt spid="2050"/>
                                        </p:tgtEl>
                                      </p:cBhvr>
                                      <p:to x="100000" y="100000"/>
                                    </p:animScale>
                                    <p:animScale>
                                      <p:cBhvr>
                                        <p:cTn id="15" dur="26">
                                          <p:stCondLst>
                                            <p:cond delay="1312"/>
                                          </p:stCondLst>
                                        </p:cTn>
                                        <p:tgtEl>
                                          <p:spTgt spid="2050"/>
                                        </p:tgtEl>
                                      </p:cBhvr>
                                      <p:to x="100000" y="80000"/>
                                    </p:animScale>
                                    <p:animScale>
                                      <p:cBhvr>
                                        <p:cTn id="16" dur="166" decel="50000">
                                          <p:stCondLst>
                                            <p:cond delay="1338"/>
                                          </p:stCondLst>
                                        </p:cTn>
                                        <p:tgtEl>
                                          <p:spTgt spid="2050"/>
                                        </p:tgtEl>
                                      </p:cBhvr>
                                      <p:to x="100000" y="100000"/>
                                    </p:animScale>
                                    <p:animScale>
                                      <p:cBhvr>
                                        <p:cTn id="17" dur="26">
                                          <p:stCondLst>
                                            <p:cond delay="1642"/>
                                          </p:stCondLst>
                                        </p:cTn>
                                        <p:tgtEl>
                                          <p:spTgt spid="2050"/>
                                        </p:tgtEl>
                                      </p:cBhvr>
                                      <p:to x="100000" y="90000"/>
                                    </p:animScale>
                                    <p:animScale>
                                      <p:cBhvr>
                                        <p:cTn id="18" dur="166" decel="50000">
                                          <p:stCondLst>
                                            <p:cond delay="1668"/>
                                          </p:stCondLst>
                                        </p:cTn>
                                        <p:tgtEl>
                                          <p:spTgt spid="2050"/>
                                        </p:tgtEl>
                                      </p:cBhvr>
                                      <p:to x="100000" y="100000"/>
                                    </p:animScale>
                                    <p:animScale>
                                      <p:cBhvr>
                                        <p:cTn id="19" dur="26">
                                          <p:stCondLst>
                                            <p:cond delay="1808"/>
                                          </p:stCondLst>
                                        </p:cTn>
                                        <p:tgtEl>
                                          <p:spTgt spid="2050"/>
                                        </p:tgtEl>
                                      </p:cBhvr>
                                      <p:to x="100000" y="95000"/>
                                    </p:animScale>
                                    <p:animScale>
                                      <p:cBhvr>
                                        <p:cTn id="20" dur="166" decel="50000">
                                          <p:stCondLst>
                                            <p:cond delay="1834"/>
                                          </p:stCondLst>
                                        </p:cTn>
                                        <p:tgtEl>
                                          <p:spTgt spid="2050"/>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580">
                                          <p:stCondLst>
                                            <p:cond delay="0"/>
                                          </p:stCondLst>
                                        </p:cTn>
                                        <p:tgtEl>
                                          <p:spTgt spid="2"/>
                                        </p:tgtEl>
                                      </p:cBhvr>
                                    </p:animEffect>
                                    <p:anim calcmode="lin" valueType="num">
                                      <p:cBhvr>
                                        <p:cTn id="2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9" dur="26">
                                          <p:stCondLst>
                                            <p:cond delay="650"/>
                                          </p:stCondLst>
                                        </p:cTn>
                                        <p:tgtEl>
                                          <p:spTgt spid="2"/>
                                        </p:tgtEl>
                                      </p:cBhvr>
                                      <p:to x="100000" y="60000"/>
                                    </p:animScale>
                                    <p:animScale>
                                      <p:cBhvr>
                                        <p:cTn id="30" dur="166" decel="50000">
                                          <p:stCondLst>
                                            <p:cond delay="676"/>
                                          </p:stCondLst>
                                        </p:cTn>
                                        <p:tgtEl>
                                          <p:spTgt spid="2"/>
                                        </p:tgtEl>
                                      </p:cBhvr>
                                      <p:to x="100000" y="100000"/>
                                    </p:animScale>
                                    <p:animScale>
                                      <p:cBhvr>
                                        <p:cTn id="31" dur="26">
                                          <p:stCondLst>
                                            <p:cond delay="1312"/>
                                          </p:stCondLst>
                                        </p:cTn>
                                        <p:tgtEl>
                                          <p:spTgt spid="2"/>
                                        </p:tgtEl>
                                      </p:cBhvr>
                                      <p:to x="100000" y="80000"/>
                                    </p:animScale>
                                    <p:animScale>
                                      <p:cBhvr>
                                        <p:cTn id="32" dur="166" decel="50000">
                                          <p:stCondLst>
                                            <p:cond delay="1338"/>
                                          </p:stCondLst>
                                        </p:cTn>
                                        <p:tgtEl>
                                          <p:spTgt spid="2"/>
                                        </p:tgtEl>
                                      </p:cBhvr>
                                      <p:to x="100000" y="100000"/>
                                    </p:animScale>
                                    <p:animScale>
                                      <p:cBhvr>
                                        <p:cTn id="33" dur="26">
                                          <p:stCondLst>
                                            <p:cond delay="1642"/>
                                          </p:stCondLst>
                                        </p:cTn>
                                        <p:tgtEl>
                                          <p:spTgt spid="2"/>
                                        </p:tgtEl>
                                      </p:cBhvr>
                                      <p:to x="100000" y="90000"/>
                                    </p:animScale>
                                    <p:animScale>
                                      <p:cBhvr>
                                        <p:cTn id="34" dur="166" decel="50000">
                                          <p:stCondLst>
                                            <p:cond delay="1668"/>
                                          </p:stCondLst>
                                        </p:cTn>
                                        <p:tgtEl>
                                          <p:spTgt spid="2"/>
                                        </p:tgtEl>
                                      </p:cBhvr>
                                      <p:to x="100000" y="100000"/>
                                    </p:animScale>
                                    <p:animScale>
                                      <p:cBhvr>
                                        <p:cTn id="35" dur="26">
                                          <p:stCondLst>
                                            <p:cond delay="1808"/>
                                          </p:stCondLst>
                                        </p:cTn>
                                        <p:tgtEl>
                                          <p:spTgt spid="2"/>
                                        </p:tgtEl>
                                      </p:cBhvr>
                                      <p:to x="100000" y="95000"/>
                                    </p:animScale>
                                    <p:animScale>
                                      <p:cBhvr>
                                        <p:cTn id="36"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p:spPr>
        <p:txBody>
          <a:bodyPr>
            <a:noAutofit/>
          </a:bodyPr>
          <a:lstStyle/>
          <a:p>
            <a:r>
              <a:rPr lang="es-CO" sz="3200" b="1" i="1" dirty="0" smtClean="0"/>
              <a:t>¿Cuáles son las dos razones principales por las que Cristo estableció a los doce apóstoles?</a:t>
            </a:r>
            <a:endParaRPr lang="es-CO" sz="3200" b="1" i="1" dirty="0"/>
          </a:p>
        </p:txBody>
      </p:sp>
      <p:sp>
        <p:nvSpPr>
          <p:cNvPr id="3" name="2 Marcador de contenido"/>
          <p:cNvSpPr>
            <a:spLocks noGrp="1"/>
          </p:cNvSpPr>
          <p:nvPr>
            <p:ph idx="1"/>
          </p:nvPr>
        </p:nvSpPr>
        <p:spPr>
          <a:xfrm>
            <a:off x="457200" y="1600200"/>
            <a:ext cx="8229600" cy="4709120"/>
          </a:xfrm>
          <a:gradFill>
            <a:gsLst>
              <a:gs pos="0">
                <a:srgbClr val="FFEFD1"/>
              </a:gs>
              <a:gs pos="64999">
                <a:srgbClr val="F0EBD5"/>
              </a:gs>
              <a:gs pos="100000">
                <a:srgbClr val="D1C39F"/>
              </a:gs>
            </a:gsLst>
            <a:lin ang="5400000" scaled="0"/>
          </a:gradFill>
        </p:spPr>
        <p:txBody>
          <a:bodyPr>
            <a:normAutofit lnSpcReduction="10000"/>
          </a:bodyPr>
          <a:lstStyle/>
          <a:p>
            <a:pPr marL="0" indent="0">
              <a:buNone/>
            </a:pPr>
            <a:r>
              <a:rPr lang="es-CO" b="1" dirty="0">
                <a:solidFill>
                  <a:srgbClr val="FF0000"/>
                </a:solidFill>
              </a:rPr>
              <a:t>Marcos 3:14 </a:t>
            </a:r>
            <a:r>
              <a:rPr lang="es-CO" sz="2800" dirty="0"/>
              <a:t>dice. Y estableció a doce, para que estuviesen con él</a:t>
            </a:r>
            <a:r>
              <a:rPr lang="es-CO" sz="2800" b="1" dirty="0"/>
              <a:t>, </a:t>
            </a:r>
            <a:r>
              <a:rPr lang="es-CO" sz="2800" dirty="0"/>
              <a:t>y para enviarlos a </a:t>
            </a:r>
            <a:r>
              <a:rPr lang="es-CO" sz="2800" dirty="0" smtClean="0"/>
              <a:t>predicar.</a:t>
            </a:r>
          </a:p>
          <a:p>
            <a:endParaRPr lang="es-CO" sz="2800" dirty="0" smtClean="0"/>
          </a:p>
          <a:p>
            <a:r>
              <a:rPr lang="es-CO" sz="2800" dirty="0" smtClean="0"/>
              <a:t>1. Para que </a:t>
            </a:r>
            <a:r>
              <a:rPr lang="es-CO" sz="2800" b="1" u="sng" dirty="0" smtClean="0"/>
              <a:t>estuviesen</a:t>
            </a:r>
            <a:r>
              <a:rPr lang="es-CO" sz="2800" dirty="0" smtClean="0"/>
              <a:t> con Él. Y</a:t>
            </a:r>
          </a:p>
          <a:p>
            <a:r>
              <a:rPr lang="es-CO" sz="2800" dirty="0" smtClean="0"/>
              <a:t>2. Para enviarlos a </a:t>
            </a:r>
            <a:r>
              <a:rPr lang="es-CO" sz="2800" b="1" u="sng" dirty="0" smtClean="0"/>
              <a:t>predicar</a:t>
            </a:r>
            <a:r>
              <a:rPr lang="es-CO" sz="2800" dirty="0" smtClean="0"/>
              <a:t>.</a:t>
            </a:r>
          </a:p>
          <a:p>
            <a:pPr marL="0" indent="0">
              <a:buNone/>
            </a:pPr>
            <a:endParaRPr lang="es-CO" sz="2800" dirty="0" smtClean="0"/>
          </a:p>
          <a:p>
            <a:pPr marL="0" indent="0">
              <a:buNone/>
            </a:pPr>
            <a:r>
              <a:rPr lang="es-CO" sz="2800" dirty="0" smtClean="0"/>
              <a:t>Los discípulos debían estar siempre a su lado, donde Él estuviese hay debía estar ellos, viéndole, observándole, aprendiendo, para luego ir a compartir con otros lo que habían aprendido de Él. Ver </a:t>
            </a:r>
            <a:r>
              <a:rPr lang="es-CO" sz="2800" u="sng" dirty="0" smtClean="0">
                <a:solidFill>
                  <a:srgbClr val="FF0000"/>
                </a:solidFill>
              </a:rPr>
              <a:t>Hech.4:13; Mat.26:73.</a:t>
            </a:r>
          </a:p>
          <a:p>
            <a:endParaRPr lang="es-CO" u="sng" dirty="0" smtClean="0">
              <a:solidFill>
                <a:srgbClr val="FF0000"/>
              </a:solidFill>
            </a:endParaRPr>
          </a:p>
          <a:p>
            <a:endParaRPr lang="es-CO" dirty="0" smtClean="0"/>
          </a:p>
          <a:p>
            <a:endParaRPr lang="es-CO" dirty="0" smtClean="0"/>
          </a:p>
        </p:txBody>
      </p:sp>
    </p:spTree>
    <p:extLst>
      <p:ext uri="{BB962C8B-B14F-4D97-AF65-F5344CB8AC3E}">
        <p14:creationId xmlns:p14="http://schemas.microsoft.com/office/powerpoint/2010/main" val="340193039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wipe(down)">
                                      <p:cBhvr>
                                        <p:cTn id="39" dur="580">
                                          <p:stCondLst>
                                            <p:cond delay="0"/>
                                          </p:stCondLst>
                                        </p:cTn>
                                        <p:tgtEl>
                                          <p:spTgt spid="3">
                                            <p:txEl>
                                              <p:pRg st="5" end="5"/>
                                            </p:txEl>
                                          </p:spTgt>
                                        </p:tgtEl>
                                      </p:cBhvr>
                                    </p:animEffect>
                                    <p:anim calcmode="lin" valueType="num">
                                      <p:cBhvr>
                                        <p:cTn id="40"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5" end="5"/>
                                            </p:txEl>
                                          </p:spTgt>
                                        </p:tgtEl>
                                      </p:cBhvr>
                                      <p:to x="100000" y="60000"/>
                                    </p:animScale>
                                    <p:animScale>
                                      <p:cBhvr>
                                        <p:cTn id="46" dur="166" decel="50000">
                                          <p:stCondLst>
                                            <p:cond delay="676"/>
                                          </p:stCondLst>
                                        </p:cTn>
                                        <p:tgtEl>
                                          <p:spTgt spid="3">
                                            <p:txEl>
                                              <p:pRg st="5" end="5"/>
                                            </p:txEl>
                                          </p:spTgt>
                                        </p:tgtEl>
                                      </p:cBhvr>
                                      <p:to x="100000" y="100000"/>
                                    </p:animScale>
                                    <p:animScale>
                                      <p:cBhvr>
                                        <p:cTn id="47" dur="26">
                                          <p:stCondLst>
                                            <p:cond delay="1312"/>
                                          </p:stCondLst>
                                        </p:cTn>
                                        <p:tgtEl>
                                          <p:spTgt spid="3">
                                            <p:txEl>
                                              <p:pRg st="5" end="5"/>
                                            </p:txEl>
                                          </p:spTgt>
                                        </p:tgtEl>
                                      </p:cBhvr>
                                      <p:to x="100000" y="80000"/>
                                    </p:animScale>
                                    <p:animScale>
                                      <p:cBhvr>
                                        <p:cTn id="48" dur="166" decel="50000">
                                          <p:stCondLst>
                                            <p:cond delay="1338"/>
                                          </p:stCondLst>
                                        </p:cTn>
                                        <p:tgtEl>
                                          <p:spTgt spid="3">
                                            <p:txEl>
                                              <p:pRg st="5" end="5"/>
                                            </p:txEl>
                                          </p:spTgt>
                                        </p:tgtEl>
                                      </p:cBhvr>
                                      <p:to x="100000" y="100000"/>
                                    </p:animScale>
                                    <p:animScale>
                                      <p:cBhvr>
                                        <p:cTn id="49" dur="26">
                                          <p:stCondLst>
                                            <p:cond delay="1642"/>
                                          </p:stCondLst>
                                        </p:cTn>
                                        <p:tgtEl>
                                          <p:spTgt spid="3">
                                            <p:txEl>
                                              <p:pRg st="5" end="5"/>
                                            </p:txEl>
                                          </p:spTgt>
                                        </p:tgtEl>
                                      </p:cBhvr>
                                      <p:to x="100000" y="90000"/>
                                    </p:animScale>
                                    <p:animScale>
                                      <p:cBhvr>
                                        <p:cTn id="50" dur="166" decel="50000">
                                          <p:stCondLst>
                                            <p:cond delay="1668"/>
                                          </p:stCondLst>
                                        </p:cTn>
                                        <p:tgtEl>
                                          <p:spTgt spid="3">
                                            <p:txEl>
                                              <p:pRg st="5" end="5"/>
                                            </p:txEl>
                                          </p:spTgt>
                                        </p:tgtEl>
                                      </p:cBhvr>
                                      <p:to x="100000" y="100000"/>
                                    </p:animScale>
                                    <p:animScale>
                                      <p:cBhvr>
                                        <p:cTn id="51" dur="26">
                                          <p:stCondLst>
                                            <p:cond delay="1808"/>
                                          </p:stCondLst>
                                        </p:cTn>
                                        <p:tgtEl>
                                          <p:spTgt spid="3">
                                            <p:txEl>
                                              <p:pRg st="5" end="5"/>
                                            </p:txEl>
                                          </p:spTgt>
                                        </p:tgtEl>
                                      </p:cBhvr>
                                      <p:to x="100000" y="95000"/>
                                    </p:animScale>
                                    <p:animScale>
                                      <p:cBhvr>
                                        <p:cTn id="52"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77500" lnSpcReduction="20000"/>
          </a:bodyPr>
          <a:lstStyle/>
          <a:p>
            <a:pPr marL="0" indent="0">
              <a:buNone/>
            </a:pPr>
            <a:r>
              <a:rPr lang="es-CO" dirty="0"/>
              <a:t>La </a:t>
            </a:r>
            <a:r>
              <a:rPr lang="es-CO" dirty="0" smtClean="0"/>
              <a:t>primera condición </a:t>
            </a:r>
            <a:r>
              <a:rPr lang="es-CO" dirty="0"/>
              <a:t>para IDENTIFICARSE con Jesús era </a:t>
            </a:r>
            <a:r>
              <a:rPr lang="es-CO" dirty="0" smtClean="0"/>
              <a:t> estar con Él. Y para estar con Él, tenían que seguirle:</a:t>
            </a:r>
            <a:endParaRPr lang="es-CO" dirty="0"/>
          </a:p>
          <a:p>
            <a:r>
              <a:rPr lang="es-CO" sz="3300" b="1" dirty="0">
                <a:solidFill>
                  <a:srgbClr val="FF0000"/>
                </a:solidFill>
              </a:rPr>
              <a:t>Mat.9:9</a:t>
            </a:r>
            <a:r>
              <a:rPr lang="es-CO" dirty="0"/>
              <a:t>. Pasando Jesús de allí, vio a un hombre llamado Mateo, que estaba sentado al banco de los tributos públicos, y le dijo: </a:t>
            </a:r>
            <a:r>
              <a:rPr lang="es-CO" dirty="0" smtClean="0"/>
              <a:t>«</a:t>
            </a:r>
            <a:r>
              <a:rPr lang="es-CO" b="1" u="sng" dirty="0" smtClean="0">
                <a:latin typeface="Agency FB" pitchFamily="34" charset="0"/>
              </a:rPr>
              <a:t>Sígueme</a:t>
            </a:r>
            <a:r>
              <a:rPr lang="es-CO" dirty="0">
                <a:latin typeface="Agency FB" pitchFamily="34" charset="0"/>
              </a:rPr>
              <a:t>. Y se levantó y le </a:t>
            </a:r>
            <a:r>
              <a:rPr lang="es-CO" dirty="0" smtClean="0">
                <a:latin typeface="Agency FB" pitchFamily="34" charset="0"/>
              </a:rPr>
              <a:t>siguió».</a:t>
            </a:r>
            <a:endParaRPr lang="es-CO" dirty="0">
              <a:latin typeface="Agency FB" pitchFamily="34" charset="0"/>
            </a:endParaRPr>
          </a:p>
          <a:p>
            <a:endParaRPr lang="es-CO" dirty="0" smtClean="0"/>
          </a:p>
          <a:p>
            <a:pPr marL="0" indent="0">
              <a:buNone/>
            </a:pPr>
            <a:r>
              <a:rPr lang="es-CO" sz="3800" b="1" dirty="0" smtClean="0"/>
              <a:t>Nos preguntamos: ¿Qué motivó a Mateo para responder tan rápidamente?</a:t>
            </a:r>
          </a:p>
          <a:p>
            <a:pPr marL="0" indent="0">
              <a:buNone/>
            </a:pPr>
            <a:endParaRPr lang="es-CO" dirty="0" smtClean="0"/>
          </a:p>
          <a:p>
            <a:pPr marL="0" indent="0">
              <a:buNone/>
            </a:pPr>
            <a:r>
              <a:rPr lang="es-CO" dirty="0" smtClean="0"/>
              <a:t>La </a:t>
            </a:r>
            <a:r>
              <a:rPr lang="es-CO" dirty="0"/>
              <a:t>inmediata respuesta de Mateo habla </a:t>
            </a:r>
            <a:r>
              <a:rPr lang="es-CO" dirty="0" smtClean="0"/>
              <a:t>de </a:t>
            </a:r>
            <a:r>
              <a:rPr lang="es-CO" dirty="0"/>
              <a:t>una experiencia de </a:t>
            </a:r>
            <a:r>
              <a:rPr lang="es-CO" b="1" u="sng" dirty="0"/>
              <a:t>vacío interior </a:t>
            </a:r>
            <a:r>
              <a:rPr lang="es-CO" dirty="0"/>
              <a:t>y de un </a:t>
            </a:r>
            <a:r>
              <a:rPr lang="es-CO" b="1" u="sng" dirty="0"/>
              <a:t>hambre profunda</a:t>
            </a:r>
            <a:r>
              <a:rPr lang="es-CO" dirty="0"/>
              <a:t>. Mateo lo tenía “todo”, tenía mucho dinero y todo lo que eso trae consigo: </a:t>
            </a:r>
            <a:r>
              <a:rPr lang="es-CO" b="1" u="sng" dirty="0"/>
              <a:t>poder, placeres, “éxito</a:t>
            </a:r>
            <a:r>
              <a:rPr lang="es-CO" dirty="0"/>
              <a:t>”, etc. A cambio experimentaba no sólo el desprecio de los fariseos, pero más aún la lejanía de Dios. Él se sabía un pecador, se consideraba indigno de Dios y de su misericordia. ¿Quién es capaz de ver el gran drama interior en el que vivía Mateo? </a:t>
            </a:r>
          </a:p>
          <a:p>
            <a:endParaRPr lang="es-CO" dirty="0"/>
          </a:p>
        </p:txBody>
      </p:sp>
    </p:spTree>
    <p:extLst>
      <p:ext uri="{BB962C8B-B14F-4D97-AF65-F5344CB8AC3E}">
        <p14:creationId xmlns:p14="http://schemas.microsoft.com/office/powerpoint/2010/main" val="225339012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wipe(down)">
                                      <p:cBhvr>
                                        <p:cTn id="1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a:bodyPr>
          <a:lstStyle/>
          <a:p>
            <a:pPr marL="0" indent="0">
              <a:buNone/>
            </a:pPr>
            <a:r>
              <a:rPr lang="es-CO" sz="2800" dirty="0"/>
              <a:t>Le hace sufrir su lejanía de Dios, todo lo que tiene no responde a su sed de </a:t>
            </a:r>
            <a:r>
              <a:rPr lang="es-CO" sz="2800" dirty="0" smtClean="0"/>
              <a:t>Dios, </a:t>
            </a:r>
            <a:r>
              <a:rPr lang="es-CO" sz="2800" dirty="0"/>
              <a:t>le “quema” su vocación grabada en lo profundo de su ser... pero hundido en su pecado, rechazado por los hombres de Dios, no puede sino seguir en lo </a:t>
            </a:r>
            <a:r>
              <a:rPr lang="es-CO" sz="2800" dirty="0" smtClean="0"/>
              <a:t>mismo cada </a:t>
            </a:r>
            <a:r>
              <a:rPr lang="es-CO" sz="2800" dirty="0"/>
              <a:t>día, caer más hondo y más profundo en su vacío y soledad, sin que para él haya salida alguna. </a:t>
            </a:r>
            <a:endParaRPr lang="es-CO" sz="2800" dirty="0" smtClean="0"/>
          </a:p>
          <a:p>
            <a:pPr marL="400050" lvl="1" indent="0">
              <a:buNone/>
            </a:pPr>
            <a:endParaRPr lang="es-CO" dirty="0" smtClean="0"/>
          </a:p>
          <a:p>
            <a:pPr marL="400050" lvl="1" indent="0">
              <a:buNone/>
            </a:pPr>
            <a:r>
              <a:rPr lang="es-CO" dirty="0" smtClean="0">
                <a:solidFill>
                  <a:srgbClr val="FF0000"/>
                </a:solidFill>
              </a:rPr>
              <a:t>He </a:t>
            </a:r>
            <a:r>
              <a:rPr lang="es-CO" dirty="0">
                <a:solidFill>
                  <a:srgbClr val="FF0000"/>
                </a:solidFill>
              </a:rPr>
              <a:t>aquí que pasa un día el Señor Jesús, ya famoso por aquellos lugares, y se le acerca, posa en él su mirada, una mirada penetrante que conoce las profundidades de la persona, una mirada cargada de amor y misericordia…</a:t>
            </a:r>
          </a:p>
          <a:p>
            <a:endParaRPr lang="es-CO" dirty="0"/>
          </a:p>
        </p:txBody>
      </p:sp>
    </p:spTree>
    <p:extLst>
      <p:ext uri="{BB962C8B-B14F-4D97-AF65-F5344CB8AC3E}">
        <p14:creationId xmlns:p14="http://schemas.microsoft.com/office/powerpoint/2010/main" val="24572050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a:bodyPr>
          <a:lstStyle/>
          <a:p>
            <a:pPr marL="0" indent="0">
              <a:buNone/>
            </a:pPr>
            <a:r>
              <a:rPr lang="es-CO" sz="2800" dirty="0"/>
              <a:t>Por ello Mateo no duda en seguirlo inmediatamente, en dejarlo todo para responder a su insatisfacción, para responder a la necesidad que tiene de llenar su vacío interior, para responder a la necesidad de Dios y saciar su hambre de infinito, para responder a ese misterioso llamado interior que experimenta vivamente como un </a:t>
            </a:r>
            <a:r>
              <a:rPr lang="es-CO" sz="2800" b="1" dirty="0"/>
              <a:t>fuego </a:t>
            </a:r>
            <a:r>
              <a:rPr lang="es-CO" sz="2800" b="1" dirty="0" smtClean="0"/>
              <a:t>incontenible. </a:t>
            </a:r>
          </a:p>
          <a:p>
            <a:pPr marL="0" indent="0">
              <a:buNone/>
            </a:pPr>
            <a:endParaRPr lang="es-CO" dirty="0" smtClean="0"/>
          </a:p>
          <a:p>
            <a:pPr marL="400050" lvl="1" indent="0">
              <a:buNone/>
            </a:pPr>
            <a:r>
              <a:rPr lang="es-CO" sz="3200" dirty="0" smtClean="0">
                <a:solidFill>
                  <a:srgbClr val="FF0000"/>
                </a:solidFill>
              </a:rPr>
              <a:t>JER </a:t>
            </a:r>
            <a:r>
              <a:rPr lang="es-CO" sz="3200" dirty="0">
                <a:solidFill>
                  <a:srgbClr val="FF0000"/>
                </a:solidFill>
              </a:rPr>
              <a:t>20:9</a:t>
            </a:r>
            <a:r>
              <a:rPr lang="es-CO" sz="3200" dirty="0"/>
              <a:t>. </a:t>
            </a:r>
            <a:r>
              <a:rPr lang="es-CO" dirty="0"/>
              <a:t>Y dije: No me acordaré más de él, ni hablaré más en su nombre; no obstante, </a:t>
            </a:r>
            <a:r>
              <a:rPr lang="es-CO" b="1" dirty="0"/>
              <a:t>había en mi corazón como un fuego ardiente metido en mis huesos</a:t>
            </a:r>
            <a:r>
              <a:rPr lang="es-CO" dirty="0"/>
              <a:t>; traté de sufrirlo, y no pude. </a:t>
            </a:r>
          </a:p>
          <a:p>
            <a:endParaRPr lang="es-CO" sz="2800" dirty="0"/>
          </a:p>
        </p:txBody>
      </p:sp>
    </p:spTree>
    <p:extLst>
      <p:ext uri="{BB962C8B-B14F-4D97-AF65-F5344CB8AC3E}">
        <p14:creationId xmlns:p14="http://schemas.microsoft.com/office/powerpoint/2010/main" val="13920170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p:spPr>
        <p:txBody>
          <a:bodyPr>
            <a:normAutofit fontScale="90000"/>
          </a:bodyPr>
          <a:lstStyle/>
          <a:p>
            <a:r>
              <a:rPr lang="es-CO" dirty="0" smtClean="0"/>
              <a:t>Para IDENTIFICARSE con Jesús, la invitación hoy, es la misma: SIGUEME.</a:t>
            </a:r>
            <a:endParaRPr lang="es-CO" dirty="0"/>
          </a:p>
        </p:txBody>
      </p:sp>
      <p:sp>
        <p:nvSpPr>
          <p:cNvPr id="3" name="2 Marcador de contenido"/>
          <p:cNvSpPr>
            <a:spLocks noGrp="1"/>
          </p:cNvSpPr>
          <p:nvPr>
            <p:ph idx="1"/>
          </p:nvPr>
        </p:nvSpPr>
        <p:spPr>
          <a:xfrm>
            <a:off x="457200" y="1600200"/>
            <a:ext cx="8229600" cy="2908920"/>
          </a:xfrm>
        </p:spPr>
        <p:txBody>
          <a:bodyPr>
            <a:normAutofit fontScale="77500" lnSpcReduction="20000"/>
          </a:bodyPr>
          <a:lstStyle/>
          <a:p>
            <a:r>
              <a:rPr lang="es-CO" b="1" dirty="0" smtClean="0">
                <a:solidFill>
                  <a:srgbClr val="FF0000"/>
                </a:solidFill>
              </a:rPr>
              <a:t>Mat.16.24</a:t>
            </a:r>
            <a:r>
              <a:rPr lang="es-CO" dirty="0"/>
              <a:t>. Entonces Jesús dijo a sus discípulos: </a:t>
            </a:r>
            <a:r>
              <a:rPr lang="es-CO" dirty="0" smtClean="0"/>
              <a:t>«</a:t>
            </a:r>
            <a:r>
              <a:rPr lang="es-CO" dirty="0" smtClean="0">
                <a:latin typeface="Agency FB" pitchFamily="34" charset="0"/>
              </a:rPr>
              <a:t>Si </a:t>
            </a:r>
            <a:r>
              <a:rPr lang="es-CO" dirty="0">
                <a:latin typeface="Agency FB" pitchFamily="34" charset="0"/>
              </a:rPr>
              <a:t>alguno quiere venir en pos de mí, niéguese a sí mismo, y tome su cruz, y </a:t>
            </a:r>
            <a:r>
              <a:rPr lang="es-CO" dirty="0" smtClean="0">
                <a:latin typeface="Agency FB" pitchFamily="34" charset="0"/>
              </a:rPr>
              <a:t>sígame</a:t>
            </a:r>
            <a:r>
              <a:rPr lang="es-CO" dirty="0" smtClean="0"/>
              <a:t>».</a:t>
            </a:r>
          </a:p>
          <a:p>
            <a:pPr marL="0" indent="0">
              <a:buNone/>
            </a:pPr>
            <a:r>
              <a:rPr lang="es-CO" dirty="0" smtClean="0"/>
              <a:t>Muchas </a:t>
            </a:r>
            <a:r>
              <a:rPr lang="es-CO" dirty="0"/>
              <a:t>personas interpretan “cruz”, como parte de la carga que deben llevar en su vida: </a:t>
            </a:r>
            <a:r>
              <a:rPr lang="es-CO" b="1" u="sng" dirty="0"/>
              <a:t>una relación tensa</a:t>
            </a:r>
            <a:r>
              <a:rPr lang="es-CO" dirty="0"/>
              <a:t>, </a:t>
            </a:r>
            <a:r>
              <a:rPr lang="es-CO" b="1" u="sng" dirty="0"/>
              <a:t>un trabajo ingrato</a:t>
            </a:r>
            <a:r>
              <a:rPr lang="es-CO" dirty="0"/>
              <a:t>, </a:t>
            </a:r>
            <a:r>
              <a:rPr lang="es-CO" b="1" u="sng" dirty="0"/>
              <a:t>una enfermedad física</a:t>
            </a:r>
            <a:r>
              <a:rPr lang="es-CO" dirty="0"/>
              <a:t>. Con orgullo de autocompasión, dicen, “</a:t>
            </a:r>
            <a:r>
              <a:rPr lang="es-CO" dirty="0">
                <a:latin typeface="Agency FB" pitchFamily="34" charset="0"/>
              </a:rPr>
              <a:t>Esa es mi cruz que tengo que llevar</a:t>
            </a:r>
            <a:r>
              <a:rPr lang="es-CO" dirty="0"/>
              <a:t>.” Tal interpretación no es lo que Jesús quiso decir cuando dijo: “</a:t>
            </a:r>
            <a:r>
              <a:rPr lang="es-CO" dirty="0">
                <a:latin typeface="Agency FB" pitchFamily="34" charset="0"/>
              </a:rPr>
              <a:t>Toma tu cruz y sígueme</a:t>
            </a:r>
            <a:r>
              <a:rPr lang="es-CO" dirty="0"/>
              <a:t>.” </a:t>
            </a:r>
          </a:p>
          <a:p>
            <a:endParaRPr lang="es-CO" dirty="0"/>
          </a:p>
          <a:p>
            <a:endParaRPr lang="es-CO" dirty="0"/>
          </a:p>
          <a:p>
            <a:endParaRPr lang="es-CO" dirty="0"/>
          </a:p>
          <a:p>
            <a:endParaRPr lang="es-CO" dirty="0"/>
          </a:p>
        </p:txBody>
      </p:sp>
      <p:sp>
        <p:nvSpPr>
          <p:cNvPr id="4" name="3 Rectángulo"/>
          <p:cNvSpPr/>
          <p:nvPr/>
        </p:nvSpPr>
        <p:spPr>
          <a:xfrm>
            <a:off x="539552" y="4581128"/>
            <a:ext cx="6552728" cy="1938992"/>
          </a:xfrm>
          <a:prstGeom prst="rect">
            <a:avLst/>
          </a:prstGeom>
        </p:spPr>
        <p:txBody>
          <a:bodyPr wrap="square">
            <a:spAutoFit/>
          </a:bodyPr>
          <a:lstStyle/>
          <a:p>
            <a:r>
              <a:rPr lang="es-CO" sz="2000" dirty="0"/>
              <a:t>Cuando Jesús llevó su cruz hasta el Gólgota para ser crucificado, nadie pensaba en la cruz como un símbolo de llevar una carga. Para una persona en el primer siglo, la cruz significaba una cosa: </a:t>
            </a:r>
            <a:r>
              <a:rPr lang="es-CO" sz="2000" b="1" dirty="0"/>
              <a:t>y esa cosa era la muerte de la manera más dolorosa y humillante que los seres humanos podían desarrollar. </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4581128"/>
            <a:ext cx="1800200" cy="1922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860069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1027"/>
                                        </p:tgtEl>
                                        <p:attrNameLst>
                                          <p:attrName>style.visibility</p:attrName>
                                        </p:attrNameLst>
                                      </p:cBhvr>
                                      <p:to>
                                        <p:strVal val="visible"/>
                                      </p:to>
                                    </p:set>
                                    <p:animEffect transition="in" filter="wheel(1)">
                                      <p:cBhvr>
                                        <p:cTn id="10"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915000" cy="3024336"/>
          </a:xfrm>
        </p:spPr>
        <p:txBody>
          <a:bodyPr>
            <a:normAutofit fontScale="92500"/>
          </a:bodyPr>
          <a:lstStyle/>
          <a:p>
            <a:pPr marL="0" indent="0">
              <a:buNone/>
            </a:pPr>
            <a:r>
              <a:rPr lang="es-CO" dirty="0"/>
              <a:t>Dos mil años después, los cristianos ven la cruz como un símbolo preciado de la expiación, el perdón, la gracia y el amor. Pero en tiempos de Jesús, la cruz representa nada más que la muerte tortuosa. </a:t>
            </a:r>
          </a:p>
          <a:p>
            <a:endParaRPr lang="es-CO"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88640"/>
            <a:ext cx="2508870"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23155" y="3645024"/>
            <a:ext cx="6840760" cy="2677656"/>
          </a:xfrm>
          <a:prstGeom prst="rect">
            <a:avLst/>
          </a:prstGeom>
        </p:spPr>
        <p:txBody>
          <a:bodyPr wrap="square">
            <a:spAutoFit/>
          </a:bodyPr>
          <a:lstStyle/>
          <a:p>
            <a:r>
              <a:rPr lang="es-CO" sz="2800" dirty="0"/>
              <a:t>Debido a que los romanos </a:t>
            </a:r>
            <a:r>
              <a:rPr lang="es-CO" sz="2800" u="sng" dirty="0"/>
              <a:t>forzaron</a:t>
            </a:r>
            <a:r>
              <a:rPr lang="es-CO" sz="2800" dirty="0"/>
              <a:t> a criminales condenados a llevar </a:t>
            </a:r>
            <a:r>
              <a:rPr lang="es-CO" sz="2800" b="1" dirty="0"/>
              <a:t>su propia cruz hasta el lugar de la crucifixión</a:t>
            </a:r>
            <a:r>
              <a:rPr lang="es-CO" sz="2800" dirty="0"/>
              <a:t>, llevar una cruz significaba llevar su </a:t>
            </a:r>
            <a:r>
              <a:rPr lang="es-CO" sz="2800" b="1" dirty="0"/>
              <a:t>instrumento propio de ejecución mientras se enfrentaba al ridículo en el camino a la muerte. </a:t>
            </a:r>
          </a:p>
        </p:txBody>
      </p:sp>
    </p:spTree>
    <p:extLst>
      <p:ext uri="{BB962C8B-B14F-4D97-AF65-F5344CB8AC3E}">
        <p14:creationId xmlns:p14="http://schemas.microsoft.com/office/powerpoint/2010/main" val="177648423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solidFill>
        </p:spPr>
        <p:txBody>
          <a:bodyPr>
            <a:normAutofit/>
          </a:bodyPr>
          <a:lstStyle/>
          <a:p>
            <a:pPr marL="0" indent="0" algn="ctr">
              <a:buNone/>
            </a:pPr>
            <a:r>
              <a:rPr lang="es-CO" sz="2800" dirty="0"/>
              <a:t>Por lo tanto, “</a:t>
            </a:r>
            <a:r>
              <a:rPr lang="es-CO" sz="2800" b="1" dirty="0">
                <a:latin typeface="Agency FB" pitchFamily="34" charset="0"/>
              </a:rPr>
              <a:t>Toma tu cruz y sígueme</a:t>
            </a:r>
            <a:r>
              <a:rPr lang="es-CO" sz="2800" dirty="0"/>
              <a:t>” significa </a:t>
            </a:r>
            <a:r>
              <a:rPr lang="es-CO" sz="2800" b="1" u="sng" dirty="0"/>
              <a:t>estar dispuesto a morir para seguir a Jesús</a:t>
            </a:r>
            <a:r>
              <a:rPr lang="es-CO" sz="2800" dirty="0"/>
              <a:t>. Esto se llama </a:t>
            </a:r>
            <a:r>
              <a:rPr lang="es-CO" sz="2800" dirty="0" smtClean="0"/>
              <a:t>“</a:t>
            </a:r>
            <a:r>
              <a:rPr lang="es-CO" sz="2800" b="1" u="sng" dirty="0" smtClean="0"/>
              <a:t>MORIR A SÍ MISMO</a:t>
            </a:r>
            <a:r>
              <a:rPr lang="es-CO" sz="2800" dirty="0" smtClean="0"/>
              <a:t>.” </a:t>
            </a:r>
          </a:p>
          <a:p>
            <a:pPr marL="0" indent="0" algn="ctr">
              <a:buNone/>
            </a:pPr>
            <a:r>
              <a:rPr lang="es-CO" b="1" dirty="0" smtClean="0">
                <a:solidFill>
                  <a:srgbClr val="FF0000"/>
                </a:solidFill>
              </a:rPr>
              <a:t>Es </a:t>
            </a:r>
            <a:r>
              <a:rPr lang="es-CO" b="1" dirty="0">
                <a:solidFill>
                  <a:srgbClr val="FF0000"/>
                </a:solidFill>
              </a:rPr>
              <a:t>un llamado a la entrega absoluta</a:t>
            </a:r>
            <a:r>
              <a:rPr lang="es-CO" sz="2800" dirty="0"/>
              <a:t>. </a:t>
            </a:r>
            <a:endParaRPr lang="es-CO" sz="2800" dirty="0" smtClean="0"/>
          </a:p>
          <a:p>
            <a:pPr marL="0" indent="0">
              <a:buNone/>
            </a:pPr>
            <a:endParaRPr lang="es-CO" sz="2800" dirty="0" smtClean="0"/>
          </a:p>
          <a:p>
            <a:pPr marL="0" indent="0" algn="ctr">
              <a:buNone/>
            </a:pPr>
            <a:r>
              <a:rPr lang="es-CO" sz="2800" dirty="0" smtClean="0"/>
              <a:t>Cada </a:t>
            </a:r>
            <a:r>
              <a:rPr lang="es-CO" sz="2800" dirty="0"/>
              <a:t>vez que Jesús mandó a llevar la </a:t>
            </a:r>
            <a:r>
              <a:rPr lang="es-CO" sz="2800" dirty="0" smtClean="0"/>
              <a:t>cruz, dijo</a:t>
            </a:r>
            <a:r>
              <a:rPr lang="es-CO" sz="2800" dirty="0"/>
              <a:t>: “</a:t>
            </a:r>
            <a:r>
              <a:rPr lang="es-CO" sz="2800" b="1" dirty="0">
                <a:latin typeface="Agency FB" pitchFamily="34" charset="0"/>
              </a:rPr>
              <a:t>Porque el que quiera salvar su vida, la </a:t>
            </a:r>
            <a:r>
              <a:rPr lang="es-CO" sz="2800" b="1" dirty="0" smtClean="0">
                <a:latin typeface="Agency FB" pitchFamily="34" charset="0"/>
              </a:rPr>
              <a:t>perderá; </a:t>
            </a:r>
            <a:r>
              <a:rPr lang="es-CO" sz="2800" b="1" dirty="0">
                <a:latin typeface="Agency FB" pitchFamily="34" charset="0"/>
              </a:rPr>
              <a:t>pero </a:t>
            </a:r>
            <a:r>
              <a:rPr lang="es-CO" sz="2800" b="1" dirty="0" smtClean="0">
                <a:latin typeface="Agency FB" pitchFamily="34" charset="0"/>
              </a:rPr>
              <a:t>el </a:t>
            </a:r>
            <a:r>
              <a:rPr lang="es-CO" sz="2800" b="1" dirty="0">
                <a:latin typeface="Agency FB" pitchFamily="34" charset="0"/>
              </a:rPr>
              <a:t>que pierda su vida por mí, la salvará. ¿De qué le sirve al hombre ganar el mundo entero, y sin embargo pierde o se destruye a sí mismo</a:t>
            </a:r>
            <a:r>
              <a:rPr lang="es-CO" sz="2800" dirty="0"/>
              <a:t>? </a:t>
            </a:r>
            <a:r>
              <a:rPr lang="es-CO" sz="2800" dirty="0">
                <a:solidFill>
                  <a:srgbClr val="FF0000"/>
                </a:solidFill>
              </a:rPr>
              <a:t>“(Lucas 9:24-25). </a:t>
            </a:r>
            <a:endParaRPr lang="es-CO" sz="2800" dirty="0" smtClean="0">
              <a:solidFill>
                <a:srgbClr val="FF0000"/>
              </a:solidFill>
            </a:endParaRPr>
          </a:p>
          <a:p>
            <a:pPr marL="0" indent="0" algn="ctr">
              <a:buNone/>
            </a:pPr>
            <a:r>
              <a:rPr lang="es-CO" sz="2800" dirty="0" smtClean="0"/>
              <a:t>A </a:t>
            </a:r>
            <a:r>
              <a:rPr lang="es-CO" sz="2800" dirty="0"/>
              <a:t>pesar de que el llamado es duro, la recompensa es </a:t>
            </a:r>
            <a:r>
              <a:rPr lang="es-CO" sz="2800" dirty="0" smtClean="0"/>
              <a:t>inigualable: Estar con Él por la eternidad.</a:t>
            </a:r>
            <a:endParaRPr lang="es-CO" sz="2800" dirty="0"/>
          </a:p>
          <a:p>
            <a:endParaRPr lang="es-CO" dirty="0"/>
          </a:p>
        </p:txBody>
      </p:sp>
    </p:spTree>
    <p:extLst>
      <p:ext uri="{BB962C8B-B14F-4D97-AF65-F5344CB8AC3E}">
        <p14:creationId xmlns:p14="http://schemas.microsoft.com/office/powerpoint/2010/main" val="34755212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solidFill>
        </p:spPr>
        <p:txBody>
          <a:bodyPr>
            <a:normAutofit fontScale="77500" lnSpcReduction="20000"/>
          </a:bodyPr>
          <a:lstStyle/>
          <a:p>
            <a:pPr marL="0" indent="0" algn="ctr">
              <a:buNone/>
            </a:pPr>
            <a:r>
              <a:rPr lang="es-CO" dirty="0"/>
              <a:t>Dondequiera que Jesús iba, él atrajo multitudes. A pesar de que estas multitudes lo siguieron a menudo como el Mesías, su punto de vista de quién era realmente el Mesías y lo que haría-estaba distorsionado. </a:t>
            </a:r>
            <a:endParaRPr lang="es-CO" dirty="0" smtClean="0"/>
          </a:p>
          <a:p>
            <a:pPr marL="0" indent="0" algn="ctr">
              <a:buNone/>
            </a:pPr>
            <a:endParaRPr lang="es-CO" dirty="0" smtClean="0"/>
          </a:p>
          <a:p>
            <a:pPr marL="0" indent="0" algn="ctr">
              <a:buNone/>
            </a:pPr>
            <a:r>
              <a:rPr lang="es-CO" dirty="0" smtClean="0"/>
              <a:t>Ellos </a:t>
            </a:r>
            <a:r>
              <a:rPr lang="es-CO" dirty="0"/>
              <a:t>pensaron que el Cristo se plasmaría en el reino restaurado. Ellos creían que Él les libraría de la opresión de sus ocupantes romanos. </a:t>
            </a:r>
            <a:r>
              <a:rPr lang="es-CO" u="sng" dirty="0"/>
              <a:t>Incluso su propio círculo íntimo de Cristo de discípulos pensaban que el reino sería muy pronto</a:t>
            </a:r>
            <a:r>
              <a:rPr lang="es-CO" dirty="0"/>
              <a:t> </a:t>
            </a:r>
            <a:r>
              <a:rPr lang="es-CO" dirty="0">
                <a:solidFill>
                  <a:srgbClr val="FF0000"/>
                </a:solidFill>
              </a:rPr>
              <a:t>(Lucas 19:11). </a:t>
            </a:r>
            <a:r>
              <a:rPr lang="es-CO" b="1" dirty="0">
                <a:latin typeface="Agency FB" pitchFamily="34" charset="0"/>
              </a:rPr>
              <a:t>y ellos pensaban que el reino de Dios se manifestaría inmediatamente.</a:t>
            </a:r>
            <a:endParaRPr lang="es-CO" b="1" dirty="0" smtClean="0">
              <a:latin typeface="Agency FB" pitchFamily="34" charset="0"/>
            </a:endParaRPr>
          </a:p>
          <a:p>
            <a:pPr marL="0" indent="0" algn="ctr">
              <a:buNone/>
            </a:pPr>
            <a:endParaRPr lang="es-CO" dirty="0" smtClean="0"/>
          </a:p>
          <a:p>
            <a:pPr marL="0" indent="0" algn="ctr">
              <a:buNone/>
            </a:pPr>
            <a:r>
              <a:rPr lang="es-CO" dirty="0" smtClean="0"/>
              <a:t>Cuando </a:t>
            </a:r>
            <a:r>
              <a:rPr lang="es-CO" dirty="0"/>
              <a:t>Jesús comenzó a enseñar que El iba a morir a manos de los líderes judíos y sus gobernantes gentiles </a:t>
            </a:r>
            <a:r>
              <a:rPr lang="es-CO" dirty="0">
                <a:solidFill>
                  <a:srgbClr val="FF0000"/>
                </a:solidFill>
              </a:rPr>
              <a:t>(Lucas 9:22), </a:t>
            </a:r>
            <a:r>
              <a:rPr lang="es-CO" dirty="0"/>
              <a:t>su popularidad se hundió. Muchos de los seguidores sorprendidos lo rechazaron. En verdad, no fueron capaces de hace morir sus propias ideas, planes y deseos, y cambiarlos por los de El. </a:t>
            </a:r>
          </a:p>
          <a:p>
            <a:endParaRPr lang="es-CO" dirty="0"/>
          </a:p>
        </p:txBody>
      </p:sp>
    </p:spTree>
    <p:extLst>
      <p:ext uri="{BB962C8B-B14F-4D97-AF65-F5344CB8AC3E}">
        <p14:creationId xmlns:p14="http://schemas.microsoft.com/office/powerpoint/2010/main" val="401303432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bg1"/>
          </a:solidFill>
        </p:spPr>
        <p:txBody>
          <a:bodyPr>
            <a:normAutofit fontScale="77500" lnSpcReduction="20000"/>
          </a:bodyPr>
          <a:lstStyle/>
          <a:p>
            <a:pPr marL="0" indent="0" algn="ctr">
              <a:buNone/>
            </a:pPr>
            <a:endParaRPr lang="es-CO" dirty="0" smtClean="0"/>
          </a:p>
          <a:p>
            <a:pPr marL="0" indent="0" algn="ctr">
              <a:buNone/>
            </a:pPr>
            <a:r>
              <a:rPr lang="es-CO" dirty="0" smtClean="0"/>
              <a:t>Seguir </a:t>
            </a:r>
            <a:r>
              <a:rPr lang="es-CO" dirty="0"/>
              <a:t>a Jesús es fácil cuando la vida se ejecuta sin problemas, nuestro verdadero compromiso con El se pone de manifiesto durante las pruebas. Jesús nos aseguró que las pruebas vendrán a sus seguidores </a:t>
            </a:r>
            <a:r>
              <a:rPr lang="es-CO" dirty="0">
                <a:solidFill>
                  <a:srgbClr val="FF0000"/>
                </a:solidFill>
              </a:rPr>
              <a:t>(Juan 16:33)</a:t>
            </a:r>
            <a:r>
              <a:rPr lang="es-CO" dirty="0"/>
              <a:t>. </a:t>
            </a:r>
            <a:r>
              <a:rPr lang="es-CO" dirty="0" smtClean="0"/>
              <a:t>«….</a:t>
            </a:r>
            <a:r>
              <a:rPr lang="es-CO" u="sng" dirty="0" smtClean="0">
                <a:latin typeface="Agency FB" pitchFamily="34" charset="0"/>
              </a:rPr>
              <a:t>En </a:t>
            </a:r>
            <a:r>
              <a:rPr lang="es-CO" u="sng" dirty="0">
                <a:latin typeface="Agency FB" pitchFamily="34" charset="0"/>
              </a:rPr>
              <a:t>el mundo tendréis aflicción</a:t>
            </a:r>
            <a:r>
              <a:rPr lang="es-CO" dirty="0"/>
              <a:t>; pero confiad, yo he vencido al mundo.</a:t>
            </a:r>
          </a:p>
          <a:p>
            <a:pPr marL="0" indent="0" algn="ctr">
              <a:buNone/>
            </a:pPr>
            <a:r>
              <a:rPr lang="es-CO" dirty="0" smtClean="0"/>
              <a:t> </a:t>
            </a:r>
          </a:p>
          <a:p>
            <a:pPr marL="0" indent="0" algn="ctr">
              <a:buNone/>
            </a:pPr>
            <a:r>
              <a:rPr lang="es-CO" b="1" dirty="0" smtClean="0"/>
              <a:t>El </a:t>
            </a:r>
            <a:r>
              <a:rPr lang="es-CO" b="1" dirty="0"/>
              <a:t>discipulado exige sacrificio, y Jesús nunca ocultó ese costo. </a:t>
            </a:r>
          </a:p>
          <a:p>
            <a:endParaRPr lang="es-CO" dirty="0"/>
          </a:p>
          <a:p>
            <a:pPr marL="0" indent="0" algn="ctr">
              <a:buNone/>
            </a:pPr>
            <a:r>
              <a:rPr lang="es-CO" dirty="0"/>
              <a:t>En </a:t>
            </a:r>
            <a:r>
              <a:rPr lang="es-CO" dirty="0">
                <a:solidFill>
                  <a:srgbClr val="FF0000"/>
                </a:solidFill>
              </a:rPr>
              <a:t>Lucas 9:57-62</a:t>
            </a:r>
            <a:r>
              <a:rPr lang="es-CO" dirty="0"/>
              <a:t>, 7 Yendo ellos, uno le dijo en el camino: </a:t>
            </a:r>
            <a:r>
              <a:rPr lang="es-CO" b="1" dirty="0">
                <a:latin typeface="Agency FB" pitchFamily="34" charset="0"/>
              </a:rPr>
              <a:t>Señor, te seguiré adondequiera que vayas</a:t>
            </a:r>
            <a:r>
              <a:rPr lang="es-CO" dirty="0"/>
              <a:t>. </a:t>
            </a:r>
            <a:r>
              <a:rPr lang="es-CO" dirty="0" smtClean="0"/>
              <a:t>58 </a:t>
            </a:r>
            <a:r>
              <a:rPr lang="es-CO" dirty="0"/>
              <a:t>Y le dijo Jesús: </a:t>
            </a:r>
            <a:r>
              <a:rPr lang="es-CO" b="1" dirty="0">
                <a:latin typeface="Agency FB" pitchFamily="34" charset="0"/>
              </a:rPr>
              <a:t>Las zorras tienen guaridas, y las aves de los cielos nidos; mas el Hijo del Hombre no tiene dónde recostar la cabeza</a:t>
            </a:r>
            <a:r>
              <a:rPr lang="es-CO" dirty="0"/>
              <a:t>. </a:t>
            </a:r>
            <a:r>
              <a:rPr lang="es-CO" dirty="0" smtClean="0"/>
              <a:t> </a:t>
            </a:r>
            <a:r>
              <a:rPr lang="es-CO" dirty="0"/>
              <a:t>59 Y dijo a otro: </a:t>
            </a:r>
            <a:r>
              <a:rPr lang="es-CO" u="sng" dirty="0" smtClean="0"/>
              <a:t>SÍGUEME</a:t>
            </a:r>
            <a:r>
              <a:rPr lang="es-CO" dirty="0" smtClean="0"/>
              <a:t>. </a:t>
            </a:r>
            <a:r>
              <a:rPr lang="es-CO" dirty="0"/>
              <a:t>El le dijo: </a:t>
            </a:r>
            <a:r>
              <a:rPr lang="es-CO" b="1" dirty="0">
                <a:latin typeface="Agency FB" pitchFamily="34" charset="0"/>
              </a:rPr>
              <a:t>Señor, déjame que primero vaya y entierre a mi padre</a:t>
            </a:r>
            <a:r>
              <a:rPr lang="es-CO" dirty="0" smtClean="0"/>
              <a:t>. </a:t>
            </a:r>
            <a:r>
              <a:rPr lang="es-CO" dirty="0"/>
              <a:t>60 Jesús le dijo: </a:t>
            </a:r>
            <a:r>
              <a:rPr lang="es-CO" b="1" dirty="0">
                <a:latin typeface="Agency FB" pitchFamily="34" charset="0"/>
              </a:rPr>
              <a:t>Deja que los muertos entierren a sus muertos; y tú ve, y anuncia el reino de Dios</a:t>
            </a:r>
            <a:r>
              <a:rPr lang="es-CO" dirty="0"/>
              <a:t>. </a:t>
            </a:r>
            <a:r>
              <a:rPr lang="es-CO" dirty="0" smtClean="0"/>
              <a:t>61 </a:t>
            </a:r>
            <a:r>
              <a:rPr lang="es-CO" dirty="0"/>
              <a:t>Entonces también dijo otro: </a:t>
            </a:r>
            <a:r>
              <a:rPr lang="es-CO" b="1" dirty="0">
                <a:latin typeface="Agency FB" pitchFamily="34" charset="0"/>
              </a:rPr>
              <a:t>Te seguiré, Señor; pero déjame que me despida primero de los que están en mi casa</a:t>
            </a:r>
            <a:r>
              <a:rPr lang="es-CO" dirty="0" smtClean="0"/>
              <a:t>. </a:t>
            </a:r>
            <a:r>
              <a:rPr lang="es-CO" dirty="0"/>
              <a:t>62 Y Jesús le dijo: </a:t>
            </a:r>
            <a:r>
              <a:rPr lang="es-CO" b="1" dirty="0">
                <a:latin typeface="Agency FB" pitchFamily="34" charset="0"/>
              </a:rPr>
              <a:t>Ninguno que poniendo su mano en el arado mira hacia atrás, es apto para el reino de Dios</a:t>
            </a:r>
            <a:r>
              <a:rPr lang="es-CO" dirty="0" smtClean="0"/>
              <a:t>.</a:t>
            </a:r>
          </a:p>
          <a:p>
            <a:endParaRPr lang="es-CO" dirty="0"/>
          </a:p>
          <a:p>
            <a:endParaRPr lang="es-CO" dirty="0"/>
          </a:p>
          <a:p>
            <a:endParaRPr lang="es-CO" dirty="0"/>
          </a:p>
        </p:txBody>
      </p:sp>
    </p:spTree>
    <p:extLst>
      <p:ext uri="{BB962C8B-B14F-4D97-AF65-F5344CB8AC3E}">
        <p14:creationId xmlns:p14="http://schemas.microsoft.com/office/powerpoint/2010/main" val="207559454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lgn="ctr">
              <a:buNone/>
            </a:pPr>
            <a:r>
              <a:rPr lang="es-CO" dirty="0" smtClean="0"/>
              <a:t>Estos tres hombres, parecían estar dispuestos </a:t>
            </a:r>
            <a:r>
              <a:rPr lang="es-CO" dirty="0"/>
              <a:t>a seguir a Jesús. Cuando Jesús les preguntó más, su compromiso era a medias a lo mucho. No pudieron contar el costo de seguirle. Ninguno estaba dispuesto a tomar su cruz y crucificarse sobre sus propios intereses. </a:t>
            </a:r>
            <a:r>
              <a:rPr lang="es-CO" dirty="0" smtClean="0"/>
              <a:t>Por </a:t>
            </a:r>
            <a:r>
              <a:rPr lang="es-CO" dirty="0"/>
              <a:t>lo tanto, Jesús les disuadió.</a:t>
            </a:r>
          </a:p>
          <a:p>
            <a:pPr marL="0" indent="0" algn="ctr">
              <a:buNone/>
            </a:pPr>
            <a:endParaRPr lang="es-CO" dirty="0" smtClean="0"/>
          </a:p>
          <a:p>
            <a:pPr marL="0" indent="0" algn="ctr">
              <a:buNone/>
            </a:pPr>
            <a:r>
              <a:rPr lang="es-CO" b="1" u="sng" dirty="0" smtClean="0">
                <a:solidFill>
                  <a:srgbClr val="FF0000"/>
                </a:solidFill>
              </a:rPr>
              <a:t>¡</a:t>
            </a:r>
            <a:r>
              <a:rPr lang="es-CO" b="1" u="sng" dirty="0">
                <a:solidFill>
                  <a:srgbClr val="FF0000"/>
                </a:solidFill>
              </a:rPr>
              <a:t>Qué diferente de la típica presentación del Evangelio!</a:t>
            </a:r>
          </a:p>
          <a:p>
            <a:pPr marL="0" indent="0" algn="ctr">
              <a:buNone/>
            </a:pPr>
            <a:endParaRPr lang="es-CO" dirty="0" smtClean="0"/>
          </a:p>
          <a:p>
            <a:pPr marL="0" indent="0" algn="ctr">
              <a:buNone/>
            </a:pPr>
            <a:r>
              <a:rPr lang="es-CO" dirty="0" smtClean="0"/>
              <a:t> </a:t>
            </a:r>
            <a:r>
              <a:rPr lang="es-CO" dirty="0"/>
              <a:t>¿Cuántas personas responderían a un llamado al altar que diría, “</a:t>
            </a:r>
            <a:r>
              <a:rPr lang="es-CO" dirty="0">
                <a:latin typeface="Agency FB" pitchFamily="34" charset="0"/>
              </a:rPr>
              <a:t>Venid en pos de Jesús, y es posible que se enfrente a la pérdida de amigos, familia, la reputación, la carrera, e incluso su vida</a:t>
            </a:r>
            <a:r>
              <a:rPr lang="es-CO" dirty="0"/>
              <a:t>”? </a:t>
            </a:r>
          </a:p>
          <a:p>
            <a:pPr marL="0" indent="0" algn="ctr">
              <a:buNone/>
            </a:pPr>
            <a:r>
              <a:rPr lang="es-CO" dirty="0"/>
              <a:t>El número de falsos conversos probablemente disminuiría! </a:t>
            </a:r>
            <a:r>
              <a:rPr lang="es-CO" dirty="0" smtClean="0"/>
              <a:t>Este </a:t>
            </a:r>
            <a:r>
              <a:rPr lang="es-CO" dirty="0"/>
              <a:t>llamado es lo que Jesús quiso decir cuando dijo: </a:t>
            </a:r>
            <a:r>
              <a:rPr lang="es-CO" dirty="0" smtClean="0"/>
              <a:t>“TOMA TU CRUZ Y SÍGUEME.” </a:t>
            </a:r>
            <a:endParaRPr lang="es-CO" dirty="0"/>
          </a:p>
          <a:p>
            <a:pPr marL="0" indent="0" algn="ctr">
              <a:buNone/>
            </a:pPr>
            <a:endParaRPr lang="es-CO" dirty="0"/>
          </a:p>
          <a:p>
            <a:endParaRPr lang="es-CO" dirty="0"/>
          </a:p>
          <a:p>
            <a:endParaRPr lang="es-CO" dirty="0"/>
          </a:p>
        </p:txBody>
      </p:sp>
    </p:spTree>
    <p:extLst>
      <p:ext uri="{BB962C8B-B14F-4D97-AF65-F5344CB8AC3E}">
        <p14:creationId xmlns:p14="http://schemas.microsoft.com/office/powerpoint/2010/main" val="253708188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p:cTn id="1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4" dur="500"/>
                                        <p:tgtEl>
                                          <p:spTgt spid="3">
                                            <p:txEl>
                                              <p:pRg st="4" end="4"/>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p:cTn id="1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1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lnSpcReduction="10000"/>
          </a:bodyPr>
          <a:lstStyle/>
          <a:p>
            <a:pPr marL="0" indent="0" algn="ctr">
              <a:buNone/>
            </a:pPr>
            <a:r>
              <a:rPr lang="es-CO" dirty="0"/>
              <a:t>Si usted se pregunta si está listo para tomar su cruz, considere estas preguntas: </a:t>
            </a:r>
          </a:p>
          <a:p>
            <a:pPr marL="0" indent="0" algn="ctr">
              <a:buNone/>
            </a:pPr>
            <a:endParaRPr lang="es-CO" b="1" dirty="0" smtClean="0">
              <a:solidFill>
                <a:srgbClr val="FF0000"/>
              </a:solidFill>
            </a:endParaRPr>
          </a:p>
          <a:p>
            <a:pPr marL="0" indent="0" algn="ctr">
              <a:buNone/>
            </a:pPr>
            <a:r>
              <a:rPr lang="es-CO" b="1" dirty="0" smtClean="0">
                <a:solidFill>
                  <a:srgbClr val="FF0000"/>
                </a:solidFill>
              </a:rPr>
              <a:t>¿Está </a:t>
            </a:r>
            <a:r>
              <a:rPr lang="es-CO" b="1" dirty="0">
                <a:solidFill>
                  <a:srgbClr val="FF0000"/>
                </a:solidFill>
              </a:rPr>
              <a:t>dispuesto a seguir a Jesús si eso significa perder algunos de sus amigos más cercanos? </a:t>
            </a:r>
          </a:p>
          <a:p>
            <a:pPr marL="0" indent="0" algn="ctr">
              <a:buNone/>
            </a:pPr>
            <a:r>
              <a:rPr lang="es-CO" b="1" dirty="0" smtClean="0">
                <a:solidFill>
                  <a:srgbClr val="0070C0"/>
                </a:solidFill>
              </a:rPr>
              <a:t>¿Está </a:t>
            </a:r>
            <a:r>
              <a:rPr lang="es-CO" b="1" dirty="0">
                <a:solidFill>
                  <a:srgbClr val="0070C0"/>
                </a:solidFill>
              </a:rPr>
              <a:t>dispuesto a seguir a Jesús si esto significa alejarse de su familia? </a:t>
            </a:r>
          </a:p>
          <a:p>
            <a:pPr marL="0" indent="0" algn="ctr">
              <a:buNone/>
            </a:pPr>
            <a:r>
              <a:rPr lang="es-CO" b="1" dirty="0" smtClean="0">
                <a:solidFill>
                  <a:srgbClr val="00B050"/>
                </a:solidFill>
              </a:rPr>
              <a:t>¿Está </a:t>
            </a:r>
            <a:r>
              <a:rPr lang="es-CO" b="1" dirty="0">
                <a:solidFill>
                  <a:srgbClr val="00B050"/>
                </a:solidFill>
              </a:rPr>
              <a:t>dispuesto a seguir a Jesús si esto significa la pérdida de su reputación? </a:t>
            </a:r>
          </a:p>
          <a:p>
            <a:pPr marL="0" indent="0" algn="ctr">
              <a:buNone/>
            </a:pPr>
            <a:r>
              <a:rPr lang="es-CO" b="1" dirty="0" smtClean="0">
                <a:solidFill>
                  <a:srgbClr val="7030A0"/>
                </a:solidFill>
              </a:rPr>
              <a:t>¿Está </a:t>
            </a:r>
            <a:r>
              <a:rPr lang="es-CO" b="1" dirty="0">
                <a:solidFill>
                  <a:srgbClr val="7030A0"/>
                </a:solidFill>
              </a:rPr>
              <a:t>dispuesto a seguir a Jesús si eso significa perder el trabajo? </a:t>
            </a:r>
          </a:p>
          <a:p>
            <a:pPr marL="0" indent="0" algn="ctr">
              <a:buNone/>
            </a:pPr>
            <a:r>
              <a:rPr lang="es-CO" b="1" dirty="0" smtClean="0">
                <a:solidFill>
                  <a:srgbClr val="C00000"/>
                </a:solidFill>
              </a:rPr>
              <a:t>¿Está </a:t>
            </a:r>
            <a:r>
              <a:rPr lang="es-CO" b="1" dirty="0">
                <a:solidFill>
                  <a:srgbClr val="C00000"/>
                </a:solidFill>
              </a:rPr>
              <a:t>dispuesto a seguir a Jesús si eso significa perder la vida? </a:t>
            </a:r>
          </a:p>
          <a:p>
            <a:endParaRPr lang="es-CO" dirty="0"/>
          </a:p>
        </p:txBody>
      </p:sp>
    </p:spTree>
    <p:extLst>
      <p:ext uri="{BB962C8B-B14F-4D97-AF65-F5344CB8AC3E}">
        <p14:creationId xmlns:p14="http://schemas.microsoft.com/office/powerpoint/2010/main" val="396136243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down)">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heel(1)">
                                      <p:cBhvr>
                                        <p:cTn id="30" dur="20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lgn="ctr">
              <a:buNone/>
            </a:pPr>
            <a:r>
              <a:rPr lang="es-CO" dirty="0" smtClean="0"/>
              <a:t>En </a:t>
            </a:r>
            <a:r>
              <a:rPr lang="es-CO" dirty="0"/>
              <a:t>algunos lugares del mundo, estas consecuencias son la realidad. </a:t>
            </a:r>
            <a:endParaRPr lang="es-CO" dirty="0" smtClean="0"/>
          </a:p>
          <a:p>
            <a:pPr marL="0" indent="0" algn="ctr">
              <a:buNone/>
            </a:pPr>
            <a:r>
              <a:rPr lang="es-CO" dirty="0" smtClean="0"/>
              <a:t>Pero </a:t>
            </a:r>
            <a:r>
              <a:rPr lang="es-CO" dirty="0"/>
              <a:t>note en las preguntas formuladas, </a:t>
            </a:r>
            <a:r>
              <a:rPr lang="es-CO" dirty="0" smtClean="0"/>
              <a:t>“¿ESTÁ USTED DISPUESTO?” Quiere decir que seguir </a:t>
            </a:r>
            <a:r>
              <a:rPr lang="es-CO" dirty="0"/>
              <a:t>a Jesús no significa necesariamente que todas estas cosas te van a pasar, sino ¿</a:t>
            </a:r>
            <a:r>
              <a:rPr lang="es-CO" b="1" dirty="0">
                <a:latin typeface="Agency FB" pitchFamily="34" charset="0"/>
              </a:rPr>
              <a:t>estás dispuesto a tomar tu cruz</a:t>
            </a:r>
            <a:r>
              <a:rPr lang="es-CO" dirty="0"/>
              <a:t>? Si llega un momento en su vida en la que se enfrente a una elección: </a:t>
            </a:r>
            <a:r>
              <a:rPr lang="es-CO" b="1" u="sng" dirty="0"/>
              <a:t>Jesús o las comodidades de la vida, que va a elegir</a:t>
            </a:r>
            <a:r>
              <a:rPr lang="es-CO" dirty="0"/>
              <a:t>? </a:t>
            </a:r>
          </a:p>
          <a:p>
            <a:endParaRPr lang="es-CO" dirty="0"/>
          </a:p>
          <a:p>
            <a:pPr marL="0" indent="0" algn="ctr">
              <a:buNone/>
            </a:pPr>
            <a:r>
              <a:rPr lang="es-CO" b="1" dirty="0">
                <a:solidFill>
                  <a:srgbClr val="FF0000"/>
                </a:solidFill>
              </a:rPr>
              <a:t>El compromiso con Cristo significa tomar su cruz </a:t>
            </a:r>
            <a:r>
              <a:rPr lang="es-CO" b="1" dirty="0" smtClean="0">
                <a:solidFill>
                  <a:srgbClr val="FF0000"/>
                </a:solidFill>
              </a:rPr>
              <a:t>CADA DÍA, </a:t>
            </a:r>
            <a:r>
              <a:rPr lang="es-CO" b="1" dirty="0">
                <a:solidFill>
                  <a:srgbClr val="FF0000"/>
                </a:solidFill>
              </a:rPr>
              <a:t>abandonando sus esperanzas, sueños, posesiones, incluso su propia vida si es necesario por la causa de Cristo. </a:t>
            </a:r>
            <a:endParaRPr lang="es-CO" b="1" dirty="0" smtClean="0">
              <a:solidFill>
                <a:srgbClr val="FF0000"/>
              </a:solidFill>
            </a:endParaRPr>
          </a:p>
          <a:p>
            <a:pPr marL="0" indent="0" algn="ctr">
              <a:buNone/>
            </a:pPr>
            <a:r>
              <a:rPr lang="es-CO" dirty="0" smtClean="0"/>
              <a:t>Sólo </a:t>
            </a:r>
            <a:r>
              <a:rPr lang="es-CO" dirty="0"/>
              <a:t>si </a:t>
            </a:r>
            <a:r>
              <a:rPr lang="es-CO" u="sng" dirty="0"/>
              <a:t>voluntariamente</a:t>
            </a:r>
            <a:r>
              <a:rPr lang="es-CO" dirty="0"/>
              <a:t>, </a:t>
            </a:r>
            <a:r>
              <a:rPr lang="es-CO" u="sng" dirty="0"/>
              <a:t>toma su cruz puede ser llamado su </a:t>
            </a:r>
            <a:r>
              <a:rPr lang="es-CO" u="sng" dirty="0" smtClean="0"/>
              <a:t>discípulo.</a:t>
            </a:r>
            <a:r>
              <a:rPr lang="es-CO" dirty="0" smtClean="0"/>
              <a:t> </a:t>
            </a:r>
            <a:r>
              <a:rPr lang="es-CO" dirty="0" smtClean="0">
                <a:solidFill>
                  <a:srgbClr val="FF0000"/>
                </a:solidFill>
              </a:rPr>
              <a:t>Lucas 14:27</a:t>
            </a:r>
            <a:r>
              <a:rPr lang="es-CO" dirty="0">
                <a:solidFill>
                  <a:srgbClr val="FF0000"/>
                </a:solidFill>
              </a:rPr>
              <a:t> </a:t>
            </a:r>
            <a:r>
              <a:rPr lang="es-CO" dirty="0" smtClean="0">
                <a:solidFill>
                  <a:srgbClr val="FF0000"/>
                </a:solidFill>
              </a:rPr>
              <a:t>dice:  </a:t>
            </a:r>
            <a:r>
              <a:rPr lang="es-CO" dirty="0"/>
              <a:t>Y el que no lleva su cruz y viene en pos de mí, no puede ser mi discípulo. </a:t>
            </a:r>
          </a:p>
        </p:txBody>
      </p:sp>
    </p:spTree>
    <p:extLst>
      <p:ext uri="{BB962C8B-B14F-4D97-AF65-F5344CB8AC3E}">
        <p14:creationId xmlns:p14="http://schemas.microsoft.com/office/powerpoint/2010/main" val="316669672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lnSpcReduction="10000"/>
          </a:bodyPr>
          <a:lstStyle/>
          <a:p>
            <a:pPr marL="0" indent="0" algn="ctr">
              <a:buNone/>
            </a:pPr>
            <a:r>
              <a:rPr lang="es-CO" sz="3600" b="1" u="sng" dirty="0"/>
              <a:t>La recompensa vale la pena el precio. </a:t>
            </a:r>
            <a:endParaRPr lang="es-CO" sz="3600" b="1" u="sng" dirty="0" smtClean="0"/>
          </a:p>
          <a:p>
            <a:pPr marL="0" indent="0" algn="ctr">
              <a:buNone/>
            </a:pPr>
            <a:r>
              <a:rPr lang="es-CO" sz="2800" dirty="0" smtClean="0"/>
              <a:t>Jesús </a:t>
            </a:r>
            <a:r>
              <a:rPr lang="es-CO" sz="2800" dirty="0"/>
              <a:t>siguió Su llamado de morir a </a:t>
            </a:r>
            <a:r>
              <a:rPr lang="es-CO" sz="2800" b="1" u="sng" dirty="0"/>
              <a:t>Sí mismo </a:t>
            </a:r>
            <a:r>
              <a:rPr lang="es-CO" sz="2800" dirty="0"/>
              <a:t>(“</a:t>
            </a:r>
            <a:r>
              <a:rPr lang="es-CO" sz="2800" dirty="0">
                <a:latin typeface="Agency FB" pitchFamily="34" charset="0"/>
              </a:rPr>
              <a:t>Toma tu cruz y sígueme</a:t>
            </a:r>
            <a:r>
              <a:rPr lang="es-CO" sz="2800" dirty="0"/>
              <a:t>”) con el don de la vida en Cristo: “</a:t>
            </a:r>
            <a:r>
              <a:rPr lang="es-CO" sz="2800" dirty="0">
                <a:latin typeface="Agency FB" pitchFamily="34" charset="0"/>
              </a:rPr>
              <a:t>Porque el que quiera salvar su vida, la perderá, pero el pierda su vida por causa de mí la encontrará</a:t>
            </a:r>
            <a:r>
              <a:rPr lang="es-CO" sz="2800" dirty="0"/>
              <a:t>” </a:t>
            </a:r>
            <a:endParaRPr lang="es-CO" sz="2800" dirty="0" smtClean="0"/>
          </a:p>
          <a:p>
            <a:pPr marL="0" indent="0" algn="ctr">
              <a:buNone/>
            </a:pPr>
            <a:r>
              <a:rPr lang="es-CO" sz="2800" dirty="0" smtClean="0">
                <a:solidFill>
                  <a:srgbClr val="FF0000"/>
                </a:solidFill>
              </a:rPr>
              <a:t>(</a:t>
            </a:r>
            <a:r>
              <a:rPr lang="es-CO" sz="2800" dirty="0">
                <a:solidFill>
                  <a:srgbClr val="FF0000"/>
                </a:solidFill>
              </a:rPr>
              <a:t>Mateo 16:25-26). </a:t>
            </a:r>
            <a:endParaRPr lang="es-CO" sz="2800" dirty="0" smtClean="0">
              <a:solidFill>
                <a:srgbClr val="FF0000"/>
              </a:solidFill>
            </a:endParaRPr>
          </a:p>
          <a:p>
            <a:pPr marL="0" indent="0" algn="ctr">
              <a:buNone/>
            </a:pPr>
            <a:endParaRPr lang="es-CO" sz="2800" dirty="0" smtClean="0">
              <a:solidFill>
                <a:srgbClr val="FF0000"/>
              </a:solidFill>
            </a:endParaRPr>
          </a:p>
          <a:p>
            <a:pPr marL="0" indent="0" algn="ctr">
              <a:buNone/>
            </a:pPr>
            <a:r>
              <a:rPr lang="es-CO" sz="2800" dirty="0" smtClean="0">
                <a:solidFill>
                  <a:srgbClr val="FF0000"/>
                </a:solidFill>
              </a:rPr>
              <a:t>Oseas </a:t>
            </a:r>
            <a:r>
              <a:rPr lang="es-CO" sz="2800" dirty="0">
                <a:solidFill>
                  <a:srgbClr val="FF0000"/>
                </a:solidFill>
              </a:rPr>
              <a:t>6: </a:t>
            </a:r>
            <a:r>
              <a:rPr lang="es-CO" sz="2800" dirty="0" smtClean="0">
                <a:solidFill>
                  <a:srgbClr val="FF0000"/>
                </a:solidFill>
              </a:rPr>
              <a:t>3 </a:t>
            </a:r>
            <a:r>
              <a:rPr lang="es-CO" sz="2800" dirty="0" smtClean="0"/>
              <a:t>dice:</a:t>
            </a:r>
            <a:r>
              <a:rPr lang="es-CO" sz="2800" dirty="0">
                <a:solidFill>
                  <a:srgbClr val="FF0000"/>
                </a:solidFill>
              </a:rPr>
              <a:t>  </a:t>
            </a:r>
            <a:r>
              <a:rPr lang="es-CO" sz="2800" dirty="0" smtClean="0"/>
              <a:t>«</a:t>
            </a:r>
            <a:r>
              <a:rPr lang="es-CO" sz="2800" u="sng" dirty="0" smtClean="0"/>
              <a:t>Esforcémonos </a:t>
            </a:r>
            <a:r>
              <a:rPr lang="es-CO" sz="2800" u="sng" dirty="0"/>
              <a:t>por conocer a </a:t>
            </a:r>
            <a:r>
              <a:rPr lang="es-CO" sz="2800" u="sng" dirty="0" smtClean="0"/>
              <a:t>Jehová</a:t>
            </a:r>
            <a:r>
              <a:rPr lang="es-CO" sz="2800" dirty="0" smtClean="0"/>
              <a:t>».</a:t>
            </a:r>
            <a:endParaRPr lang="es-CO" sz="2800" dirty="0"/>
          </a:p>
          <a:p>
            <a:pPr marL="0" indent="0" algn="ctr">
              <a:buNone/>
            </a:pPr>
            <a:endParaRPr lang="es-CO" sz="2800" dirty="0" smtClean="0">
              <a:solidFill>
                <a:srgbClr val="FF0000"/>
              </a:solidFill>
            </a:endParaRPr>
          </a:p>
          <a:p>
            <a:pPr marL="0" indent="0" algn="ctr">
              <a:buNone/>
            </a:pPr>
            <a:r>
              <a:rPr lang="es-CO" sz="2800" dirty="0" smtClean="0">
                <a:solidFill>
                  <a:srgbClr val="FF0000"/>
                </a:solidFill>
              </a:rPr>
              <a:t>Verso </a:t>
            </a:r>
            <a:r>
              <a:rPr lang="es-CO" sz="2800" dirty="0">
                <a:solidFill>
                  <a:srgbClr val="FF0000"/>
                </a:solidFill>
              </a:rPr>
              <a:t>4. </a:t>
            </a:r>
            <a:r>
              <a:rPr lang="es-CO" sz="2800" dirty="0"/>
              <a:t>"¿Qué haré contigo, Efraín? </a:t>
            </a:r>
          </a:p>
          <a:p>
            <a:pPr marL="0" indent="0" algn="ctr">
              <a:buNone/>
            </a:pPr>
            <a:r>
              <a:rPr lang="es-CO" sz="2800" dirty="0"/>
              <a:t> ¿Qué haré contigo, Judá? </a:t>
            </a:r>
          </a:p>
          <a:p>
            <a:pPr marL="0" indent="0" algn="ctr">
              <a:buNone/>
            </a:pPr>
            <a:r>
              <a:rPr lang="es-CO" sz="2800" dirty="0"/>
              <a:t> </a:t>
            </a:r>
            <a:r>
              <a:rPr lang="es-CO" sz="2800" b="1" u="sng" dirty="0"/>
              <a:t>Vuestra piedad es como nube matinal, </a:t>
            </a:r>
          </a:p>
          <a:p>
            <a:pPr marL="0" indent="0" algn="ctr">
              <a:buNone/>
            </a:pPr>
            <a:r>
              <a:rPr lang="es-CO" sz="2800" b="1" u="sng" dirty="0"/>
              <a:t> como el rocío de la madrugada</a:t>
            </a:r>
            <a:r>
              <a:rPr lang="es-CO" sz="2800" b="1" u="sng" dirty="0" smtClean="0"/>
              <a:t>, que </a:t>
            </a:r>
            <a:r>
              <a:rPr lang="es-CO" sz="2800" b="1" u="sng" dirty="0"/>
              <a:t>se </a:t>
            </a:r>
            <a:r>
              <a:rPr lang="es-CO" sz="2800" b="1" u="sng" dirty="0" smtClean="0"/>
              <a:t>desvanece</a:t>
            </a:r>
            <a:r>
              <a:rPr lang="es-CO" sz="2800" dirty="0" smtClean="0"/>
              <a:t>.</a:t>
            </a:r>
          </a:p>
          <a:p>
            <a:pPr marL="0" indent="0" algn="ctr">
              <a:buNone/>
            </a:pPr>
            <a:endParaRPr lang="es-CO" sz="2800" dirty="0">
              <a:solidFill>
                <a:srgbClr val="FF0000"/>
              </a:solidFill>
            </a:endParaRPr>
          </a:p>
          <a:p>
            <a:endParaRPr lang="es-CO" dirty="0"/>
          </a:p>
        </p:txBody>
      </p:sp>
    </p:spTree>
    <p:extLst>
      <p:ext uri="{BB962C8B-B14F-4D97-AF65-F5344CB8AC3E}">
        <p14:creationId xmlns:p14="http://schemas.microsoft.com/office/powerpoint/2010/main" val="33932224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 calcmode="lin" valueType="num">
                                      <p:cBhvr additive="base">
                                        <p:cTn id="1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 calcmode="lin" valueType="num">
                                      <p:cBhvr additive="base">
                                        <p:cTn id="1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 calcmode="lin" valueType="num">
                                      <p:cBhvr additive="base">
                                        <p:cTn id="2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 calcmode="lin" valueType="num">
                                      <p:cBhvr additive="base">
                                        <p:cTn id="2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20000"/>
          </a:bodyPr>
          <a:lstStyle/>
          <a:p>
            <a:pPr marL="0" indent="0" algn="ctr">
              <a:buNone/>
            </a:pPr>
            <a:r>
              <a:rPr lang="es-CO" dirty="0"/>
              <a:t> ¿Qué haré? </a:t>
            </a:r>
            <a:r>
              <a:rPr lang="es-CO" dirty="0" smtClean="0"/>
              <a:t>Pregunta Dios:  </a:t>
            </a:r>
            <a:r>
              <a:rPr lang="es-CO" dirty="0"/>
              <a:t>Dios había tratado de diversas maneras de persuadir a Israel y a </a:t>
            </a:r>
            <a:r>
              <a:rPr lang="es-CO" dirty="0" smtClean="0"/>
              <a:t>Judá, </a:t>
            </a:r>
            <a:r>
              <a:rPr lang="es-CO" dirty="0"/>
              <a:t>para que se arrepintieran; pero llegó a la conclusión de que sus esfuerzos eran infructuosos, y por eso preguntó con dolor qué más podía hacer antes de desatar el castigo </a:t>
            </a:r>
            <a:r>
              <a:rPr lang="es-CO" dirty="0" smtClean="0"/>
              <a:t>(Isa.5:4</a:t>
            </a:r>
            <a:r>
              <a:rPr lang="es-CO" dirty="0"/>
              <a:t>). </a:t>
            </a:r>
            <a:r>
              <a:rPr lang="es-CO" dirty="0" smtClean="0"/>
              <a:t> </a:t>
            </a:r>
          </a:p>
          <a:p>
            <a:endParaRPr lang="es-CO" dirty="0" smtClean="0"/>
          </a:p>
          <a:p>
            <a:pPr marL="0" indent="0" algn="ctr">
              <a:buNone/>
            </a:pPr>
            <a:r>
              <a:rPr lang="es-CO" dirty="0" smtClean="0"/>
              <a:t>«</a:t>
            </a:r>
            <a:r>
              <a:rPr lang="es-CO" sz="3300" b="1" dirty="0" smtClean="0"/>
              <a:t>Vuestra </a:t>
            </a:r>
            <a:r>
              <a:rPr lang="es-CO" sz="3300" b="1" dirty="0"/>
              <a:t>piedad es como nube matinal</a:t>
            </a:r>
            <a:r>
              <a:rPr lang="es-CO" sz="3300" b="1" dirty="0" smtClean="0"/>
              <a:t>, </a:t>
            </a:r>
            <a:r>
              <a:rPr lang="es-CO" sz="3300" b="1" dirty="0"/>
              <a:t>como el rocío de la madrugada</a:t>
            </a:r>
            <a:r>
              <a:rPr lang="es-CO" sz="3300" b="1" dirty="0" smtClean="0"/>
              <a:t>, que </a:t>
            </a:r>
            <a:r>
              <a:rPr lang="es-CO" sz="3300" b="1" dirty="0"/>
              <a:t>se </a:t>
            </a:r>
            <a:r>
              <a:rPr lang="es-CO" sz="3300" b="1" dirty="0" smtClean="0"/>
              <a:t>desvanece».</a:t>
            </a:r>
            <a:endParaRPr lang="es-CO" dirty="0"/>
          </a:p>
          <a:p>
            <a:pPr marL="0" indent="0" algn="ctr">
              <a:buNone/>
            </a:pPr>
            <a:endParaRPr lang="es-CO" dirty="0" smtClean="0"/>
          </a:p>
          <a:p>
            <a:pPr marL="0" indent="0" algn="ctr">
              <a:buNone/>
            </a:pPr>
            <a:r>
              <a:rPr lang="es-CO" dirty="0" smtClean="0"/>
              <a:t>Las </a:t>
            </a:r>
            <a:r>
              <a:rPr lang="es-CO" dirty="0"/>
              <a:t>preguntas divinas fueron motivadas por la fugaz piedad del pueblo. La historia de la nación elegida por Dios ilustra ampliamente su piedad efímera y contradictoria. Todos necesitamos aprender esta misma lección, pues el bien es de poco valor real a menos que se convierta en algo permanente en la vida. </a:t>
            </a:r>
            <a:endParaRPr lang="es-CO" dirty="0" smtClean="0"/>
          </a:p>
          <a:p>
            <a:pPr marL="0" indent="0" algn="ctr">
              <a:buNone/>
            </a:pPr>
            <a:r>
              <a:rPr lang="es-CO" dirty="0" smtClean="0"/>
              <a:t> </a:t>
            </a:r>
            <a:r>
              <a:rPr lang="es-CO" b="1" dirty="0" smtClean="0"/>
              <a:t>SEGUIR A JESÚS CONSTANTEMENTE.</a:t>
            </a:r>
            <a:endParaRPr lang="es-CO" b="1" dirty="0"/>
          </a:p>
        </p:txBody>
      </p:sp>
    </p:spTree>
    <p:extLst>
      <p:ext uri="{BB962C8B-B14F-4D97-AF65-F5344CB8AC3E}">
        <p14:creationId xmlns:p14="http://schemas.microsoft.com/office/powerpoint/2010/main" val="14669575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lstStyle/>
          <a:p>
            <a:r>
              <a:rPr lang="es-CO" b="1" i="1" dirty="0" smtClean="0"/>
              <a:t>¿Cuál es el secreto de los 14400?</a:t>
            </a:r>
            <a:endParaRPr lang="es-CO" b="1" i="1" dirty="0"/>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algn="ctr"/>
            <a:r>
              <a:rPr lang="es-CO" sz="3800" b="1" dirty="0">
                <a:solidFill>
                  <a:srgbClr val="FF0000"/>
                </a:solidFill>
              </a:rPr>
              <a:t>Apoc.14:4. </a:t>
            </a:r>
            <a:r>
              <a:rPr lang="es-CO" dirty="0"/>
              <a:t>Éstos son los que </a:t>
            </a:r>
            <a:r>
              <a:rPr lang="es-CO" b="1" u="sng" dirty="0"/>
              <a:t>siguen al Cordero por dondequiera que Él va</a:t>
            </a:r>
            <a:r>
              <a:rPr lang="es-CO" dirty="0"/>
              <a:t>. Éstos fueron </a:t>
            </a:r>
            <a:r>
              <a:rPr lang="es-CO" dirty="0" smtClean="0"/>
              <a:t>redimidos </a:t>
            </a:r>
            <a:r>
              <a:rPr lang="es-CO" dirty="0"/>
              <a:t>de entre los hombres por primicias para Dios y para el Cordero</a:t>
            </a:r>
            <a:r>
              <a:rPr lang="es-CO" dirty="0" smtClean="0"/>
              <a:t>.</a:t>
            </a:r>
          </a:p>
          <a:p>
            <a:pPr marL="0" indent="0" algn="ctr">
              <a:buNone/>
            </a:pPr>
            <a:r>
              <a:rPr lang="es-CO" dirty="0" smtClean="0"/>
              <a:t>En 1844 Cristo pasó del lugar Santo al lugar Santísimo en el Santuario celestial. </a:t>
            </a:r>
          </a:p>
          <a:p>
            <a:pPr marL="0" indent="0" algn="ctr">
              <a:buNone/>
            </a:pPr>
            <a:r>
              <a:rPr lang="es-CO" dirty="0" smtClean="0"/>
              <a:t>A todos los que Jesús les decía: «sígueme», le seguían por todas partes, adonde quiera que Él iba, iban ellos, donde Jesús estaba, hay estaban ellos. </a:t>
            </a:r>
          </a:p>
          <a:p>
            <a:pPr marL="0" indent="0" algn="ctr">
              <a:buNone/>
            </a:pPr>
            <a:r>
              <a:rPr lang="es-CO" dirty="0" smtClean="0"/>
              <a:t>Mientras que Jesús estuvo en el lugar Santo, estuvieron ellos, pero ahora que Cristo pasó al lugar Santísimo, </a:t>
            </a:r>
            <a:r>
              <a:rPr lang="es-CO" dirty="0"/>
              <a:t>s</a:t>
            </a:r>
            <a:r>
              <a:rPr lang="es-CO" dirty="0" smtClean="0"/>
              <a:t>us servidores están con Él, </a:t>
            </a:r>
            <a:r>
              <a:rPr lang="es-CO" dirty="0"/>
              <a:t>porque «</a:t>
            </a:r>
            <a:r>
              <a:rPr lang="es-CO" b="1" u="sng" dirty="0"/>
              <a:t>Éstos son los que siguen al Cordero por dondequiera que Él </a:t>
            </a:r>
            <a:r>
              <a:rPr lang="es-CO" b="1" u="sng" dirty="0" smtClean="0"/>
              <a:t>va</a:t>
            </a:r>
            <a:r>
              <a:rPr lang="es-CO" dirty="0" smtClean="0"/>
              <a:t>». </a:t>
            </a:r>
          </a:p>
        </p:txBody>
      </p:sp>
    </p:spTree>
    <p:extLst>
      <p:ext uri="{BB962C8B-B14F-4D97-AF65-F5344CB8AC3E}">
        <p14:creationId xmlns:p14="http://schemas.microsoft.com/office/powerpoint/2010/main" val="177879904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anim calcmode="lin" valueType="num">
                                      <p:cBhvr>
                                        <p:cTn id="13"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anim calcmode="lin" valueType="num">
                                      <p:cBhvr>
                                        <p:cTn id="1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2" end="2"/>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anim calcmode="lin" valueType="num">
                                      <p:cBhvr>
                                        <p:cTn id="2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43776"/>
            <a:ext cx="4186021" cy="5593535"/>
          </a:xfrm>
          <a:solidFill>
            <a:schemeClr val="bg2"/>
          </a:solidFill>
        </p:spPr>
        <p:txBody>
          <a:bodyPr>
            <a:normAutofit/>
          </a:bodyPr>
          <a:lstStyle/>
          <a:p>
            <a:pPr marL="0" indent="0" algn="ctr">
              <a:buNone/>
            </a:pPr>
            <a:r>
              <a:rPr lang="es-CO" sz="4000" b="1" dirty="0" smtClean="0">
                <a:solidFill>
                  <a:srgbClr val="FF0000"/>
                </a:solidFill>
              </a:rPr>
              <a:t>Juan 12:26.</a:t>
            </a:r>
          </a:p>
          <a:p>
            <a:pPr marL="0" indent="0" algn="ctr">
              <a:buNone/>
            </a:pPr>
            <a:r>
              <a:rPr lang="es-CO" sz="4000" dirty="0" smtClean="0"/>
              <a:t> «Si </a:t>
            </a:r>
            <a:r>
              <a:rPr lang="es-CO" sz="4000" dirty="0"/>
              <a:t>alguno me sirve, que me siga; y donde yo estoy, allí también estará </a:t>
            </a:r>
            <a:r>
              <a:rPr lang="es-CO" sz="4000" dirty="0" smtClean="0"/>
              <a:t>mi servidor</a:t>
            </a:r>
            <a:r>
              <a:rPr lang="es-CO" sz="4000" dirty="0"/>
              <a:t>; si alguno me sirve, el Padre lo </a:t>
            </a:r>
            <a:r>
              <a:rPr lang="es-CO" sz="4000" dirty="0" smtClean="0"/>
              <a:t>honrará».</a:t>
            </a:r>
            <a:endParaRPr lang="es-CO" sz="4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556792"/>
            <a:ext cx="4181252" cy="4680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43221" y="649456"/>
            <a:ext cx="4393275" cy="954107"/>
          </a:xfrm>
          <a:prstGeom prst="rect">
            <a:avLst/>
          </a:prstGeom>
          <a:solidFill>
            <a:schemeClr val="bg2"/>
          </a:solidFill>
        </p:spPr>
        <p:txBody>
          <a:bodyPr wrap="square">
            <a:spAutoFit/>
          </a:bodyPr>
          <a:lstStyle/>
          <a:p>
            <a:pPr algn="ctr"/>
            <a:r>
              <a:rPr lang="es-CO" sz="2800" b="1" dirty="0"/>
              <a:t>Será invitado a las bodas del Cordero</a:t>
            </a:r>
            <a:r>
              <a:rPr lang="es-CO" sz="2800" b="1" dirty="0" smtClean="0"/>
              <a:t>.</a:t>
            </a:r>
            <a:endParaRPr lang="es-CO" sz="2800" b="1" dirty="0"/>
          </a:p>
        </p:txBody>
      </p:sp>
    </p:spTree>
    <p:extLst>
      <p:ext uri="{BB962C8B-B14F-4D97-AF65-F5344CB8AC3E}">
        <p14:creationId xmlns:p14="http://schemas.microsoft.com/office/powerpoint/2010/main" val="126136946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randombar(horizontal)">
                                      <p:cBhvr>
                                        <p:cTn id="7" dur="500"/>
                                        <p:tgtEl>
                                          <p:spTgt spid="102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a:bodyPr>
          <a:lstStyle/>
          <a:p>
            <a:r>
              <a:rPr lang="es-CO" sz="4800" b="1" dirty="0" smtClean="0"/>
              <a:t>Conclusión</a:t>
            </a:r>
            <a:endParaRPr lang="es-CO" sz="4800" b="1" dirty="0"/>
          </a:p>
        </p:txBody>
      </p:sp>
      <p:sp>
        <p:nvSpPr>
          <p:cNvPr id="3" name="2 Marcador de contenido"/>
          <p:cNvSpPr>
            <a:spLocks noGrp="1"/>
          </p:cNvSpPr>
          <p:nvPr>
            <p:ph idx="1"/>
          </p:nvPr>
        </p:nvSpPr>
        <p:spPr>
          <a:xfrm>
            <a:off x="457200" y="1600200"/>
            <a:ext cx="8229600" cy="4853136"/>
          </a:xfrm>
          <a:gradFill>
            <a:gsLst>
              <a:gs pos="0">
                <a:srgbClr val="FFEFD1"/>
              </a:gs>
              <a:gs pos="64999">
                <a:srgbClr val="F0EBD5"/>
              </a:gs>
              <a:gs pos="100000">
                <a:srgbClr val="D1C39F"/>
              </a:gs>
            </a:gsLst>
            <a:lin ang="5400000" scaled="0"/>
          </a:gradFill>
        </p:spPr>
        <p:txBody>
          <a:bodyPr>
            <a:normAutofit fontScale="92500"/>
          </a:bodyPr>
          <a:lstStyle/>
          <a:p>
            <a:pPr marL="0" indent="0" algn="ctr">
              <a:buNone/>
            </a:pPr>
            <a:r>
              <a:rPr lang="es-CO" sz="2800" dirty="0"/>
              <a:t>El tiempo que estamos viviendo es muy solemne</a:t>
            </a:r>
            <a:r>
              <a:rPr lang="es-CO" sz="2800" dirty="0" smtClean="0"/>
              <a:t>, Cristo se encuentra en el lugar Santísimo, y esta para dejar caer el incensario, y abandonar el Santuario Celestial para siempre. </a:t>
            </a:r>
            <a:r>
              <a:rPr lang="es-CO" sz="2800" dirty="0"/>
              <a:t>T</a:t>
            </a:r>
            <a:r>
              <a:rPr lang="es-CO" sz="2800" dirty="0" smtClean="0"/>
              <a:t>iempo </a:t>
            </a:r>
            <a:r>
              <a:rPr lang="es-CO" sz="2800" dirty="0"/>
              <a:t>en el cual </a:t>
            </a:r>
            <a:r>
              <a:rPr lang="es-CO" sz="2800" dirty="0" smtClean="0"/>
              <a:t>los </a:t>
            </a:r>
            <a:r>
              <a:rPr lang="es-CO" sz="2800" dirty="0"/>
              <a:t>que se llaman «hijos de Dios», </a:t>
            </a:r>
            <a:r>
              <a:rPr lang="es-CO" sz="2800" dirty="0" smtClean="0"/>
              <a:t>deben </a:t>
            </a:r>
            <a:r>
              <a:rPr lang="es-CO" sz="2800" dirty="0"/>
              <a:t>permanecer al lado de Cristo, he imitarle en todo, de tal forma que su carácter se reproduzca en </a:t>
            </a:r>
            <a:r>
              <a:rPr lang="es-CO" sz="2800" dirty="0" smtClean="0"/>
              <a:t>ellos. </a:t>
            </a:r>
            <a:r>
              <a:rPr lang="es-CO" sz="2800" dirty="0"/>
              <a:t>Y para ello debemos hacer su voluntad. </a:t>
            </a:r>
            <a:endParaRPr lang="es-CO" sz="2800" dirty="0" smtClean="0"/>
          </a:p>
          <a:p>
            <a:pPr marL="0" indent="0" algn="ctr">
              <a:buNone/>
            </a:pPr>
            <a:endParaRPr lang="es-CO" sz="2800" dirty="0" smtClean="0"/>
          </a:p>
          <a:p>
            <a:pPr marL="0" indent="0" algn="ctr">
              <a:buNone/>
            </a:pPr>
            <a:r>
              <a:rPr lang="es-CO" sz="2800" dirty="0" smtClean="0"/>
              <a:t>Nuestra oración es que «nuestra piedad no sea como </a:t>
            </a:r>
            <a:r>
              <a:rPr lang="es-CO" sz="2800" dirty="0"/>
              <a:t>nube matinal, </a:t>
            </a:r>
            <a:r>
              <a:rPr lang="es-CO" sz="2800" dirty="0" smtClean="0"/>
              <a:t>como </a:t>
            </a:r>
            <a:r>
              <a:rPr lang="es-CO" sz="2800" dirty="0"/>
              <a:t>el rocío de la madrugada</a:t>
            </a:r>
            <a:r>
              <a:rPr lang="es-CO" sz="2800" dirty="0" smtClean="0"/>
              <a:t>, que pronto se desvanece». </a:t>
            </a:r>
            <a:endParaRPr lang="es-CO" dirty="0"/>
          </a:p>
        </p:txBody>
      </p:sp>
    </p:spTree>
    <p:extLst>
      <p:ext uri="{BB962C8B-B14F-4D97-AF65-F5344CB8AC3E}">
        <p14:creationId xmlns:p14="http://schemas.microsoft.com/office/powerpoint/2010/main" val="1954475015"/>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1531</TotalTime>
  <Words>2382</Words>
  <Application>Microsoft Office PowerPoint</Application>
  <PresentationFormat>Presentación en pantalla (4:3)</PresentationFormat>
  <Paragraphs>103</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Presentación de PowerPoint</vt:lpstr>
      <vt:lpstr>IDENTIFICÁNDONOS CON JESÚS</vt:lpstr>
      <vt:lpstr>Presentación de PowerPoint</vt:lpstr>
      <vt:lpstr>En la foto de la portada se ve un hombre con la luz derrastra como algo pesado he incomodo, en lugar de llevarla adelante para que todos lo vean y le alumbre el camino por donde va. </vt:lpstr>
      <vt:lpstr>¿Cuáles son las dos razones principales por las que Cristo estableció a los doce apóstoles?</vt:lpstr>
      <vt:lpstr>Presentación de PowerPoint</vt:lpstr>
      <vt:lpstr>Presentación de PowerPoint</vt:lpstr>
      <vt:lpstr>Presentación de PowerPoint</vt:lpstr>
      <vt:lpstr>Para IDENTIFICARSE con Jesús, la invitación hoy, es la misma: SIGUEME.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¿Cuál es el secreto de los 14400?</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IDENTIFICÁNDONOS CON JESÚS</dc:title>
  <dc:creator>HUMBERTO</dc:creator>
  <cp:lastModifiedBy>COMPUCENTROUNOA</cp:lastModifiedBy>
  <cp:revision>217</cp:revision>
  <dcterms:created xsi:type="dcterms:W3CDTF">2015-07-17T08:02:47Z</dcterms:created>
  <dcterms:modified xsi:type="dcterms:W3CDTF">2015-09-20T18:50:40Z</dcterms:modified>
</cp:coreProperties>
</file>